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69" r:id="rId2"/>
    <p:sldId id="266" r:id="rId3"/>
    <p:sldId id="271" r:id="rId4"/>
    <p:sldId id="258" r:id="rId5"/>
    <p:sldId id="276" r:id="rId6"/>
    <p:sldId id="270" r:id="rId7"/>
    <p:sldId id="275" r:id="rId8"/>
    <p:sldId id="274" r:id="rId9"/>
    <p:sldId id="277" r:id="rId10"/>
    <p:sldId id="279" r:id="rId11"/>
    <p:sldId id="280" r:id="rId12"/>
    <p:sldId id="282" r:id="rId13"/>
    <p:sldId id="278" r:id="rId14"/>
    <p:sldId id="283" r:id="rId15"/>
    <p:sldId id="284" r:id="rId16"/>
    <p:sldId id="285" r:id="rId17"/>
    <p:sldId id="286" r:id="rId18"/>
    <p:sldId id="287" r:id="rId19"/>
    <p:sldId id="288" r:id="rId20"/>
    <p:sldId id="289" r:id="rId21"/>
    <p:sldId id="29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6C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55"/>
    <p:restoredTop sz="97746"/>
  </p:normalViewPr>
  <p:slideViewPr>
    <p:cSldViewPr snapToGrid="0" snapToObjects="1">
      <p:cViewPr>
        <p:scale>
          <a:sx n="125" d="100"/>
          <a:sy n="125" d="100"/>
        </p:scale>
        <p:origin x="408"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242EB4-DF1F-5A40-8335-DD5878AF9029}" type="datetimeFigureOut">
              <a:rPr lang="en-US" smtClean="0"/>
              <a:t>12/29/20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17E29F-2933-B74F-A9AE-F122D36B9364}" type="slidenum">
              <a:rPr lang="en-US" smtClean="0"/>
              <a:t>‹#›</a:t>
            </a:fld>
            <a:endParaRPr lang="en-US"/>
          </a:p>
        </p:txBody>
      </p:sp>
    </p:spTree>
    <p:extLst>
      <p:ext uri="{BB962C8B-B14F-4D97-AF65-F5344CB8AC3E}">
        <p14:creationId xmlns:p14="http://schemas.microsoft.com/office/powerpoint/2010/main" val="18352057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17E29F-2933-B74F-A9AE-F122D36B9364}" type="slidenum">
              <a:rPr lang="en-US" smtClean="0"/>
              <a:t>3</a:t>
            </a:fld>
            <a:endParaRPr lang="en-US"/>
          </a:p>
        </p:txBody>
      </p:sp>
    </p:spTree>
    <p:extLst>
      <p:ext uri="{BB962C8B-B14F-4D97-AF65-F5344CB8AC3E}">
        <p14:creationId xmlns:p14="http://schemas.microsoft.com/office/powerpoint/2010/main" val="3808147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46E7C-EAA4-A549-AB03-AD9FDFCCD4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4E2F39-7F66-514C-8B68-69C4A3233A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4F5F8E-237E-724D-9340-CF70840C7F04}"/>
              </a:ext>
            </a:extLst>
          </p:cNvPr>
          <p:cNvSpPr>
            <a:spLocks noGrp="1"/>
          </p:cNvSpPr>
          <p:nvPr>
            <p:ph type="dt" sz="half" idx="10"/>
          </p:nvPr>
        </p:nvSpPr>
        <p:spPr/>
        <p:txBody>
          <a:bodyPr/>
          <a:lstStyle/>
          <a:p>
            <a:fld id="{10D911B3-9469-9E44-9427-81DC1550CCBA}" type="datetimeFigureOut">
              <a:rPr lang="en-US" smtClean="0"/>
              <a:t>12/29/20</a:t>
            </a:fld>
            <a:endParaRPr lang="en-US"/>
          </a:p>
        </p:txBody>
      </p:sp>
      <p:sp>
        <p:nvSpPr>
          <p:cNvPr id="5" name="Footer Placeholder 4">
            <a:extLst>
              <a:ext uri="{FF2B5EF4-FFF2-40B4-BE49-F238E27FC236}">
                <a16:creationId xmlns:a16="http://schemas.microsoft.com/office/drawing/2014/main" id="{459466D8-E1BE-A34A-AD1A-708D5859A1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02E806-A9F8-DC4C-B064-13B40CFD9F8A}"/>
              </a:ext>
            </a:extLst>
          </p:cNvPr>
          <p:cNvSpPr>
            <a:spLocks noGrp="1"/>
          </p:cNvSpPr>
          <p:nvPr>
            <p:ph type="sldNum" sz="quarter" idx="12"/>
          </p:nvPr>
        </p:nvSpPr>
        <p:spPr/>
        <p:txBody>
          <a:bodyPr/>
          <a:lstStyle/>
          <a:p>
            <a:fld id="{408E0FFE-2B7D-DA44-8953-98FD11CF134B}" type="slidenum">
              <a:rPr lang="en-US" smtClean="0"/>
              <a:t>‹#›</a:t>
            </a:fld>
            <a:endParaRPr lang="en-US"/>
          </a:p>
        </p:txBody>
      </p:sp>
    </p:spTree>
    <p:extLst>
      <p:ext uri="{BB962C8B-B14F-4D97-AF65-F5344CB8AC3E}">
        <p14:creationId xmlns:p14="http://schemas.microsoft.com/office/powerpoint/2010/main" val="456848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33A9C-2610-5446-9EC2-9CFAFC4C92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A538AF-2D2B-AC47-B53C-5D760B51EA0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080BA5-056A-CA4B-920B-BD0BC0288C7D}"/>
              </a:ext>
            </a:extLst>
          </p:cNvPr>
          <p:cNvSpPr>
            <a:spLocks noGrp="1"/>
          </p:cNvSpPr>
          <p:nvPr>
            <p:ph type="dt" sz="half" idx="10"/>
          </p:nvPr>
        </p:nvSpPr>
        <p:spPr/>
        <p:txBody>
          <a:bodyPr/>
          <a:lstStyle/>
          <a:p>
            <a:fld id="{10D911B3-9469-9E44-9427-81DC1550CCBA}" type="datetimeFigureOut">
              <a:rPr lang="en-US" smtClean="0"/>
              <a:t>12/29/20</a:t>
            </a:fld>
            <a:endParaRPr lang="en-US"/>
          </a:p>
        </p:txBody>
      </p:sp>
      <p:sp>
        <p:nvSpPr>
          <p:cNvPr id="5" name="Footer Placeholder 4">
            <a:extLst>
              <a:ext uri="{FF2B5EF4-FFF2-40B4-BE49-F238E27FC236}">
                <a16:creationId xmlns:a16="http://schemas.microsoft.com/office/drawing/2014/main" id="{D80CC15A-D44D-E943-91A3-12EC0AEE73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761F8D-AE97-654D-849E-E0E8CF86A6C3}"/>
              </a:ext>
            </a:extLst>
          </p:cNvPr>
          <p:cNvSpPr>
            <a:spLocks noGrp="1"/>
          </p:cNvSpPr>
          <p:nvPr>
            <p:ph type="sldNum" sz="quarter" idx="12"/>
          </p:nvPr>
        </p:nvSpPr>
        <p:spPr/>
        <p:txBody>
          <a:bodyPr/>
          <a:lstStyle/>
          <a:p>
            <a:fld id="{408E0FFE-2B7D-DA44-8953-98FD11CF134B}" type="slidenum">
              <a:rPr lang="en-US" smtClean="0"/>
              <a:t>‹#›</a:t>
            </a:fld>
            <a:endParaRPr lang="en-US"/>
          </a:p>
        </p:txBody>
      </p:sp>
    </p:spTree>
    <p:extLst>
      <p:ext uri="{BB962C8B-B14F-4D97-AF65-F5344CB8AC3E}">
        <p14:creationId xmlns:p14="http://schemas.microsoft.com/office/powerpoint/2010/main" val="21175054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5BD9E6-4B3F-7A44-BB38-3296999F499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8506ED-20B9-F84D-8022-E9EAB9E0300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39AF15-03B7-A94D-98B8-69FCB238EAE2}"/>
              </a:ext>
            </a:extLst>
          </p:cNvPr>
          <p:cNvSpPr>
            <a:spLocks noGrp="1"/>
          </p:cNvSpPr>
          <p:nvPr>
            <p:ph type="dt" sz="half" idx="10"/>
          </p:nvPr>
        </p:nvSpPr>
        <p:spPr/>
        <p:txBody>
          <a:bodyPr/>
          <a:lstStyle/>
          <a:p>
            <a:fld id="{10D911B3-9469-9E44-9427-81DC1550CCBA}" type="datetimeFigureOut">
              <a:rPr lang="en-US" smtClean="0"/>
              <a:t>12/29/20</a:t>
            </a:fld>
            <a:endParaRPr lang="en-US"/>
          </a:p>
        </p:txBody>
      </p:sp>
      <p:sp>
        <p:nvSpPr>
          <p:cNvPr id="5" name="Footer Placeholder 4">
            <a:extLst>
              <a:ext uri="{FF2B5EF4-FFF2-40B4-BE49-F238E27FC236}">
                <a16:creationId xmlns:a16="http://schemas.microsoft.com/office/drawing/2014/main" id="{F7815F52-0190-374A-B474-6379BD47BC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61A97F-A29E-2940-80F9-4D0839A5F422}"/>
              </a:ext>
            </a:extLst>
          </p:cNvPr>
          <p:cNvSpPr>
            <a:spLocks noGrp="1"/>
          </p:cNvSpPr>
          <p:nvPr>
            <p:ph type="sldNum" sz="quarter" idx="12"/>
          </p:nvPr>
        </p:nvSpPr>
        <p:spPr/>
        <p:txBody>
          <a:bodyPr/>
          <a:lstStyle/>
          <a:p>
            <a:fld id="{408E0FFE-2B7D-DA44-8953-98FD11CF134B}" type="slidenum">
              <a:rPr lang="en-US" smtClean="0"/>
              <a:t>‹#›</a:t>
            </a:fld>
            <a:endParaRPr lang="en-US"/>
          </a:p>
        </p:txBody>
      </p:sp>
    </p:spTree>
    <p:extLst>
      <p:ext uri="{BB962C8B-B14F-4D97-AF65-F5344CB8AC3E}">
        <p14:creationId xmlns:p14="http://schemas.microsoft.com/office/powerpoint/2010/main" val="3176881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5DC4D-866B-7842-B359-39BE777BC7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640DC8-CE05-7843-B38A-DBCB8B167E6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7F5538-5F10-C04B-99FD-ED9263F5312B}"/>
              </a:ext>
            </a:extLst>
          </p:cNvPr>
          <p:cNvSpPr>
            <a:spLocks noGrp="1"/>
          </p:cNvSpPr>
          <p:nvPr>
            <p:ph type="dt" sz="half" idx="10"/>
          </p:nvPr>
        </p:nvSpPr>
        <p:spPr/>
        <p:txBody>
          <a:bodyPr/>
          <a:lstStyle/>
          <a:p>
            <a:fld id="{10D911B3-9469-9E44-9427-81DC1550CCBA}" type="datetimeFigureOut">
              <a:rPr lang="en-US" smtClean="0"/>
              <a:t>12/29/20</a:t>
            </a:fld>
            <a:endParaRPr lang="en-US"/>
          </a:p>
        </p:txBody>
      </p:sp>
      <p:sp>
        <p:nvSpPr>
          <p:cNvPr id="5" name="Footer Placeholder 4">
            <a:extLst>
              <a:ext uri="{FF2B5EF4-FFF2-40B4-BE49-F238E27FC236}">
                <a16:creationId xmlns:a16="http://schemas.microsoft.com/office/drawing/2014/main" id="{7696AD43-C3A0-1C42-BA53-DB6815DEB9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2F3EF5-AB5A-6242-9AE1-DD74F84BCCE3}"/>
              </a:ext>
            </a:extLst>
          </p:cNvPr>
          <p:cNvSpPr>
            <a:spLocks noGrp="1"/>
          </p:cNvSpPr>
          <p:nvPr>
            <p:ph type="sldNum" sz="quarter" idx="12"/>
          </p:nvPr>
        </p:nvSpPr>
        <p:spPr/>
        <p:txBody>
          <a:bodyPr/>
          <a:lstStyle/>
          <a:p>
            <a:fld id="{408E0FFE-2B7D-DA44-8953-98FD11CF134B}" type="slidenum">
              <a:rPr lang="en-US" smtClean="0"/>
              <a:t>‹#›</a:t>
            </a:fld>
            <a:endParaRPr lang="en-US"/>
          </a:p>
        </p:txBody>
      </p:sp>
    </p:spTree>
    <p:extLst>
      <p:ext uri="{BB962C8B-B14F-4D97-AF65-F5344CB8AC3E}">
        <p14:creationId xmlns:p14="http://schemas.microsoft.com/office/powerpoint/2010/main" val="748381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33223-DE22-834B-A29F-7E34515927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149109D-2FE8-1A4D-AB94-C592218C34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409AC89-BD9C-0143-97A1-42E78BB32A8F}"/>
              </a:ext>
            </a:extLst>
          </p:cNvPr>
          <p:cNvSpPr>
            <a:spLocks noGrp="1"/>
          </p:cNvSpPr>
          <p:nvPr>
            <p:ph type="dt" sz="half" idx="10"/>
          </p:nvPr>
        </p:nvSpPr>
        <p:spPr/>
        <p:txBody>
          <a:bodyPr/>
          <a:lstStyle/>
          <a:p>
            <a:fld id="{10D911B3-9469-9E44-9427-81DC1550CCBA}" type="datetimeFigureOut">
              <a:rPr lang="en-US" smtClean="0"/>
              <a:t>12/29/20</a:t>
            </a:fld>
            <a:endParaRPr lang="en-US"/>
          </a:p>
        </p:txBody>
      </p:sp>
      <p:sp>
        <p:nvSpPr>
          <p:cNvPr id="5" name="Footer Placeholder 4">
            <a:extLst>
              <a:ext uri="{FF2B5EF4-FFF2-40B4-BE49-F238E27FC236}">
                <a16:creationId xmlns:a16="http://schemas.microsoft.com/office/drawing/2014/main" id="{8F6E43FC-019F-1544-B98A-C0AE2B61E2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B22708-69C8-1945-AD3F-8E77C61B4BA0}"/>
              </a:ext>
            </a:extLst>
          </p:cNvPr>
          <p:cNvSpPr>
            <a:spLocks noGrp="1"/>
          </p:cNvSpPr>
          <p:nvPr>
            <p:ph type="sldNum" sz="quarter" idx="12"/>
          </p:nvPr>
        </p:nvSpPr>
        <p:spPr/>
        <p:txBody>
          <a:bodyPr/>
          <a:lstStyle/>
          <a:p>
            <a:fld id="{408E0FFE-2B7D-DA44-8953-98FD11CF134B}" type="slidenum">
              <a:rPr lang="en-US" smtClean="0"/>
              <a:t>‹#›</a:t>
            </a:fld>
            <a:endParaRPr lang="en-US"/>
          </a:p>
        </p:txBody>
      </p:sp>
    </p:spTree>
    <p:extLst>
      <p:ext uri="{BB962C8B-B14F-4D97-AF65-F5344CB8AC3E}">
        <p14:creationId xmlns:p14="http://schemas.microsoft.com/office/powerpoint/2010/main" val="2370898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CCBF1-E70E-8C4E-A0D1-AF689080F1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F7A3B3-8025-F647-8D4D-CD5C33A84C2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C411FE-C84C-F444-A360-5F72F2EB9B7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995EC30-25DE-334B-9C40-80878D5302C9}"/>
              </a:ext>
            </a:extLst>
          </p:cNvPr>
          <p:cNvSpPr>
            <a:spLocks noGrp="1"/>
          </p:cNvSpPr>
          <p:nvPr>
            <p:ph type="dt" sz="half" idx="10"/>
          </p:nvPr>
        </p:nvSpPr>
        <p:spPr/>
        <p:txBody>
          <a:bodyPr/>
          <a:lstStyle/>
          <a:p>
            <a:fld id="{10D911B3-9469-9E44-9427-81DC1550CCBA}" type="datetimeFigureOut">
              <a:rPr lang="en-US" smtClean="0"/>
              <a:t>12/29/20</a:t>
            </a:fld>
            <a:endParaRPr lang="en-US"/>
          </a:p>
        </p:txBody>
      </p:sp>
      <p:sp>
        <p:nvSpPr>
          <p:cNvPr id="6" name="Footer Placeholder 5">
            <a:extLst>
              <a:ext uri="{FF2B5EF4-FFF2-40B4-BE49-F238E27FC236}">
                <a16:creationId xmlns:a16="http://schemas.microsoft.com/office/drawing/2014/main" id="{69EE328D-8C0A-7C44-AAB1-6CA55B2754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48A6AB-74F9-D344-A866-199257290BAB}"/>
              </a:ext>
            </a:extLst>
          </p:cNvPr>
          <p:cNvSpPr>
            <a:spLocks noGrp="1"/>
          </p:cNvSpPr>
          <p:nvPr>
            <p:ph type="sldNum" sz="quarter" idx="12"/>
          </p:nvPr>
        </p:nvSpPr>
        <p:spPr/>
        <p:txBody>
          <a:bodyPr/>
          <a:lstStyle/>
          <a:p>
            <a:fld id="{408E0FFE-2B7D-DA44-8953-98FD11CF134B}" type="slidenum">
              <a:rPr lang="en-US" smtClean="0"/>
              <a:t>‹#›</a:t>
            </a:fld>
            <a:endParaRPr lang="en-US"/>
          </a:p>
        </p:txBody>
      </p:sp>
    </p:spTree>
    <p:extLst>
      <p:ext uri="{BB962C8B-B14F-4D97-AF65-F5344CB8AC3E}">
        <p14:creationId xmlns:p14="http://schemas.microsoft.com/office/powerpoint/2010/main" val="3183439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A9796-B4BF-CE45-B4C7-7C243D4EF6A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4ABDD1-42E2-1A48-B14F-33D24C13FA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29E269F-6417-1645-8384-127E4CFBFB4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C759D1F-CB71-F847-8A95-1DE17E7572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BC52E14-315A-4142-8895-01A5B60CECB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DEBFA9-36E0-D646-A0FC-CA274159AB62}"/>
              </a:ext>
            </a:extLst>
          </p:cNvPr>
          <p:cNvSpPr>
            <a:spLocks noGrp="1"/>
          </p:cNvSpPr>
          <p:nvPr>
            <p:ph type="dt" sz="half" idx="10"/>
          </p:nvPr>
        </p:nvSpPr>
        <p:spPr/>
        <p:txBody>
          <a:bodyPr/>
          <a:lstStyle/>
          <a:p>
            <a:fld id="{10D911B3-9469-9E44-9427-81DC1550CCBA}" type="datetimeFigureOut">
              <a:rPr lang="en-US" smtClean="0"/>
              <a:t>12/29/20</a:t>
            </a:fld>
            <a:endParaRPr lang="en-US"/>
          </a:p>
        </p:txBody>
      </p:sp>
      <p:sp>
        <p:nvSpPr>
          <p:cNvPr id="8" name="Footer Placeholder 7">
            <a:extLst>
              <a:ext uri="{FF2B5EF4-FFF2-40B4-BE49-F238E27FC236}">
                <a16:creationId xmlns:a16="http://schemas.microsoft.com/office/drawing/2014/main" id="{08D4FF62-A1C5-CF40-B9F7-9481F3CE58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7F2602-CF28-E44E-B587-CD58F6A3E44E}"/>
              </a:ext>
            </a:extLst>
          </p:cNvPr>
          <p:cNvSpPr>
            <a:spLocks noGrp="1"/>
          </p:cNvSpPr>
          <p:nvPr>
            <p:ph type="sldNum" sz="quarter" idx="12"/>
          </p:nvPr>
        </p:nvSpPr>
        <p:spPr/>
        <p:txBody>
          <a:bodyPr/>
          <a:lstStyle/>
          <a:p>
            <a:fld id="{408E0FFE-2B7D-DA44-8953-98FD11CF134B}" type="slidenum">
              <a:rPr lang="en-US" smtClean="0"/>
              <a:t>‹#›</a:t>
            </a:fld>
            <a:endParaRPr lang="en-US"/>
          </a:p>
        </p:txBody>
      </p:sp>
    </p:spTree>
    <p:extLst>
      <p:ext uri="{BB962C8B-B14F-4D97-AF65-F5344CB8AC3E}">
        <p14:creationId xmlns:p14="http://schemas.microsoft.com/office/powerpoint/2010/main" val="1250646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394CF-3ABB-B544-AB48-02015E383D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5363FF6-FB20-AF4B-A629-847DB3462A18}"/>
              </a:ext>
            </a:extLst>
          </p:cNvPr>
          <p:cNvSpPr>
            <a:spLocks noGrp="1"/>
          </p:cNvSpPr>
          <p:nvPr>
            <p:ph type="dt" sz="half" idx="10"/>
          </p:nvPr>
        </p:nvSpPr>
        <p:spPr/>
        <p:txBody>
          <a:bodyPr/>
          <a:lstStyle/>
          <a:p>
            <a:fld id="{10D911B3-9469-9E44-9427-81DC1550CCBA}" type="datetimeFigureOut">
              <a:rPr lang="en-US" smtClean="0"/>
              <a:t>12/29/20</a:t>
            </a:fld>
            <a:endParaRPr lang="en-US"/>
          </a:p>
        </p:txBody>
      </p:sp>
      <p:sp>
        <p:nvSpPr>
          <p:cNvPr id="4" name="Footer Placeholder 3">
            <a:extLst>
              <a:ext uri="{FF2B5EF4-FFF2-40B4-BE49-F238E27FC236}">
                <a16:creationId xmlns:a16="http://schemas.microsoft.com/office/drawing/2014/main" id="{A64E94AE-C4EC-374D-9E27-03D5031E696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4BD47E8-55AA-534C-862A-4F505C66B631}"/>
              </a:ext>
            </a:extLst>
          </p:cNvPr>
          <p:cNvSpPr>
            <a:spLocks noGrp="1"/>
          </p:cNvSpPr>
          <p:nvPr>
            <p:ph type="sldNum" sz="quarter" idx="12"/>
          </p:nvPr>
        </p:nvSpPr>
        <p:spPr/>
        <p:txBody>
          <a:bodyPr/>
          <a:lstStyle/>
          <a:p>
            <a:fld id="{408E0FFE-2B7D-DA44-8953-98FD11CF134B}" type="slidenum">
              <a:rPr lang="en-US" smtClean="0"/>
              <a:t>‹#›</a:t>
            </a:fld>
            <a:endParaRPr lang="en-US"/>
          </a:p>
        </p:txBody>
      </p:sp>
    </p:spTree>
    <p:extLst>
      <p:ext uri="{BB962C8B-B14F-4D97-AF65-F5344CB8AC3E}">
        <p14:creationId xmlns:p14="http://schemas.microsoft.com/office/powerpoint/2010/main" val="3994411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984CDE-7778-5447-B790-1AFD1888F4E3}"/>
              </a:ext>
            </a:extLst>
          </p:cNvPr>
          <p:cNvSpPr>
            <a:spLocks noGrp="1"/>
          </p:cNvSpPr>
          <p:nvPr>
            <p:ph type="dt" sz="half" idx="10"/>
          </p:nvPr>
        </p:nvSpPr>
        <p:spPr/>
        <p:txBody>
          <a:bodyPr/>
          <a:lstStyle/>
          <a:p>
            <a:fld id="{10D911B3-9469-9E44-9427-81DC1550CCBA}" type="datetimeFigureOut">
              <a:rPr lang="en-US" smtClean="0"/>
              <a:t>12/29/20</a:t>
            </a:fld>
            <a:endParaRPr lang="en-US"/>
          </a:p>
        </p:txBody>
      </p:sp>
      <p:sp>
        <p:nvSpPr>
          <p:cNvPr id="3" name="Footer Placeholder 2">
            <a:extLst>
              <a:ext uri="{FF2B5EF4-FFF2-40B4-BE49-F238E27FC236}">
                <a16:creationId xmlns:a16="http://schemas.microsoft.com/office/drawing/2014/main" id="{96EA1B7D-5C02-7545-864D-9984C4CE9A4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394710D-ACC5-C043-AF0F-9FE1A0FF09D3}"/>
              </a:ext>
            </a:extLst>
          </p:cNvPr>
          <p:cNvSpPr>
            <a:spLocks noGrp="1"/>
          </p:cNvSpPr>
          <p:nvPr>
            <p:ph type="sldNum" sz="quarter" idx="12"/>
          </p:nvPr>
        </p:nvSpPr>
        <p:spPr/>
        <p:txBody>
          <a:bodyPr/>
          <a:lstStyle/>
          <a:p>
            <a:fld id="{408E0FFE-2B7D-DA44-8953-98FD11CF134B}" type="slidenum">
              <a:rPr lang="en-US" smtClean="0"/>
              <a:t>‹#›</a:t>
            </a:fld>
            <a:endParaRPr lang="en-US"/>
          </a:p>
        </p:txBody>
      </p:sp>
    </p:spTree>
    <p:extLst>
      <p:ext uri="{BB962C8B-B14F-4D97-AF65-F5344CB8AC3E}">
        <p14:creationId xmlns:p14="http://schemas.microsoft.com/office/powerpoint/2010/main" val="488830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D3C2F-3B3C-D84F-8602-D01267997E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1E3CD0B-17F8-B549-A409-DAFB9773CE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1ADDDB-176C-9545-B20A-85294FEB83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7790BB5-12E0-9F44-A55F-7A171F5ED526}"/>
              </a:ext>
            </a:extLst>
          </p:cNvPr>
          <p:cNvSpPr>
            <a:spLocks noGrp="1"/>
          </p:cNvSpPr>
          <p:nvPr>
            <p:ph type="dt" sz="half" idx="10"/>
          </p:nvPr>
        </p:nvSpPr>
        <p:spPr/>
        <p:txBody>
          <a:bodyPr/>
          <a:lstStyle/>
          <a:p>
            <a:fld id="{10D911B3-9469-9E44-9427-81DC1550CCBA}" type="datetimeFigureOut">
              <a:rPr lang="en-US" smtClean="0"/>
              <a:t>12/29/20</a:t>
            </a:fld>
            <a:endParaRPr lang="en-US"/>
          </a:p>
        </p:txBody>
      </p:sp>
      <p:sp>
        <p:nvSpPr>
          <p:cNvPr id="6" name="Footer Placeholder 5">
            <a:extLst>
              <a:ext uri="{FF2B5EF4-FFF2-40B4-BE49-F238E27FC236}">
                <a16:creationId xmlns:a16="http://schemas.microsoft.com/office/drawing/2014/main" id="{C2E2D090-A171-984C-B234-2B6058BB39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427656-DA99-0945-949C-CC776534C775}"/>
              </a:ext>
            </a:extLst>
          </p:cNvPr>
          <p:cNvSpPr>
            <a:spLocks noGrp="1"/>
          </p:cNvSpPr>
          <p:nvPr>
            <p:ph type="sldNum" sz="quarter" idx="12"/>
          </p:nvPr>
        </p:nvSpPr>
        <p:spPr/>
        <p:txBody>
          <a:bodyPr/>
          <a:lstStyle/>
          <a:p>
            <a:fld id="{408E0FFE-2B7D-DA44-8953-98FD11CF134B}" type="slidenum">
              <a:rPr lang="en-US" smtClean="0"/>
              <a:t>‹#›</a:t>
            </a:fld>
            <a:endParaRPr lang="en-US"/>
          </a:p>
        </p:txBody>
      </p:sp>
    </p:spTree>
    <p:extLst>
      <p:ext uri="{BB962C8B-B14F-4D97-AF65-F5344CB8AC3E}">
        <p14:creationId xmlns:p14="http://schemas.microsoft.com/office/powerpoint/2010/main" val="676988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DF382-2122-5447-9354-156A792CF5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983FF13-FB15-D14A-94BF-D59DE5FACD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F846C4E-3950-E04E-88CD-9925A335E1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470303B-AAF3-5849-AA76-00A93DE91A52}"/>
              </a:ext>
            </a:extLst>
          </p:cNvPr>
          <p:cNvSpPr>
            <a:spLocks noGrp="1"/>
          </p:cNvSpPr>
          <p:nvPr>
            <p:ph type="dt" sz="half" idx="10"/>
          </p:nvPr>
        </p:nvSpPr>
        <p:spPr/>
        <p:txBody>
          <a:bodyPr/>
          <a:lstStyle/>
          <a:p>
            <a:fld id="{10D911B3-9469-9E44-9427-81DC1550CCBA}" type="datetimeFigureOut">
              <a:rPr lang="en-US" smtClean="0"/>
              <a:t>12/29/20</a:t>
            </a:fld>
            <a:endParaRPr lang="en-US"/>
          </a:p>
        </p:txBody>
      </p:sp>
      <p:sp>
        <p:nvSpPr>
          <p:cNvPr id="6" name="Footer Placeholder 5">
            <a:extLst>
              <a:ext uri="{FF2B5EF4-FFF2-40B4-BE49-F238E27FC236}">
                <a16:creationId xmlns:a16="http://schemas.microsoft.com/office/drawing/2014/main" id="{C8CDFCFE-317F-E54C-912C-923F8BE4B3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3A3732-A034-0A4A-8480-731815BA09C6}"/>
              </a:ext>
            </a:extLst>
          </p:cNvPr>
          <p:cNvSpPr>
            <a:spLocks noGrp="1"/>
          </p:cNvSpPr>
          <p:nvPr>
            <p:ph type="sldNum" sz="quarter" idx="12"/>
          </p:nvPr>
        </p:nvSpPr>
        <p:spPr/>
        <p:txBody>
          <a:bodyPr/>
          <a:lstStyle/>
          <a:p>
            <a:fld id="{408E0FFE-2B7D-DA44-8953-98FD11CF134B}" type="slidenum">
              <a:rPr lang="en-US" smtClean="0"/>
              <a:t>‹#›</a:t>
            </a:fld>
            <a:endParaRPr lang="en-US"/>
          </a:p>
        </p:txBody>
      </p:sp>
    </p:spTree>
    <p:extLst>
      <p:ext uri="{BB962C8B-B14F-4D97-AF65-F5344CB8AC3E}">
        <p14:creationId xmlns:p14="http://schemas.microsoft.com/office/powerpoint/2010/main" val="2957577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27B6B8-1B92-DE42-8A45-F05A4F5DB4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116F5E-FA9B-8646-B827-21E492AA25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4E96A8-7517-6D40-8217-135BB6730D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D911B3-9469-9E44-9427-81DC1550CCBA}" type="datetimeFigureOut">
              <a:rPr lang="en-US" smtClean="0"/>
              <a:t>12/29/20</a:t>
            </a:fld>
            <a:endParaRPr lang="en-US"/>
          </a:p>
        </p:txBody>
      </p:sp>
      <p:sp>
        <p:nvSpPr>
          <p:cNvPr id="5" name="Footer Placeholder 4">
            <a:extLst>
              <a:ext uri="{FF2B5EF4-FFF2-40B4-BE49-F238E27FC236}">
                <a16:creationId xmlns:a16="http://schemas.microsoft.com/office/drawing/2014/main" id="{12E5DB4F-89FB-D546-AB50-76097475B3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9098B43-9B50-B043-8DE2-7219BA7457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8E0FFE-2B7D-DA44-8953-98FD11CF134B}" type="slidenum">
              <a:rPr lang="en-US" smtClean="0"/>
              <a:t>‹#›</a:t>
            </a:fld>
            <a:endParaRPr lang="en-US"/>
          </a:p>
        </p:txBody>
      </p:sp>
    </p:spTree>
    <p:extLst>
      <p:ext uri="{BB962C8B-B14F-4D97-AF65-F5344CB8AC3E}">
        <p14:creationId xmlns:p14="http://schemas.microsoft.com/office/powerpoint/2010/main" val="26654694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9.png"/><Relationship Id="rId12"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4.png"/><Relationship Id="rId10"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3.png"/><Relationship Id="rId7" Type="http://schemas.openxmlformats.org/officeDocument/2006/relationships/image" Target="../media/image30.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4.png"/><Relationship Id="rId9"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github.com/k8debug/vpk.git"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26CE5"/>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A9B2CE7-C6EE-CF4C-A14A-08B1F9CE706D}"/>
              </a:ext>
            </a:extLst>
          </p:cNvPr>
          <p:cNvGrpSpPr/>
          <p:nvPr/>
        </p:nvGrpSpPr>
        <p:grpSpPr>
          <a:xfrm>
            <a:off x="1426922" y="906517"/>
            <a:ext cx="9560513" cy="5044966"/>
            <a:chOff x="512522" y="413682"/>
            <a:chExt cx="9560513" cy="5044966"/>
          </a:xfrm>
        </p:grpSpPr>
        <p:sp>
          <p:nvSpPr>
            <p:cNvPr id="9" name="Round Diagonal Corner Rectangle 8">
              <a:extLst>
                <a:ext uri="{FF2B5EF4-FFF2-40B4-BE49-F238E27FC236}">
                  <a16:creationId xmlns:a16="http://schemas.microsoft.com/office/drawing/2014/main" id="{94F86745-4F7F-AE4C-B5C0-BE95988A92DA}"/>
                </a:ext>
              </a:extLst>
            </p:cNvPr>
            <p:cNvSpPr/>
            <p:nvPr/>
          </p:nvSpPr>
          <p:spPr>
            <a:xfrm>
              <a:off x="512522" y="413682"/>
              <a:ext cx="9560513" cy="5044966"/>
            </a:xfrm>
            <a:prstGeom prst="round2DiagRect">
              <a:avLst>
                <a:gd name="adj1" fmla="val 5604"/>
                <a:gd name="adj2" fmla="val 0"/>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79EA0C50-138A-6E46-9DEB-6742890B2FFB}"/>
                </a:ext>
              </a:extLst>
            </p:cNvPr>
            <p:cNvSpPr txBox="1">
              <a:spLocks/>
            </p:cNvSpPr>
            <p:nvPr/>
          </p:nvSpPr>
          <p:spPr>
            <a:xfrm>
              <a:off x="4088678" y="1344993"/>
              <a:ext cx="5741042" cy="1305500"/>
            </a:xfrm>
            <a:prstGeom prst="rect">
              <a:avLst/>
            </a:prstGeom>
          </p:spPr>
          <p:txBody>
            <a:bodyPr vert="horz" lIns="91440" tIns="45720" rIns="91440" bIns="45720"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3200" dirty="0">
                <a:solidFill>
                  <a:srgbClr val="326CE5"/>
                </a:solidFill>
                <a:latin typeface="Arial Rounded MT Bold" panose="020F0704030504030204" pitchFamily="34" charset="77"/>
              </a:endParaRPr>
            </a:p>
            <a:p>
              <a:endParaRPr lang="en-US" sz="3200" dirty="0">
                <a:solidFill>
                  <a:srgbClr val="326CE5"/>
                </a:solidFill>
                <a:latin typeface="Arial Rounded MT Bold" panose="020F0704030504030204" pitchFamily="34" charset="77"/>
              </a:endParaRPr>
            </a:p>
            <a:p>
              <a:endParaRPr lang="en-US" sz="3200" dirty="0">
                <a:solidFill>
                  <a:srgbClr val="326CE5"/>
                </a:solidFill>
                <a:latin typeface="Arial Rounded MT Bold" panose="020F0704030504030204" pitchFamily="34" charset="77"/>
              </a:endParaRPr>
            </a:p>
            <a:p>
              <a:endParaRPr lang="en-US" sz="3200" dirty="0">
                <a:solidFill>
                  <a:srgbClr val="326CE5"/>
                </a:solidFill>
                <a:latin typeface="Arial Rounded MT Bold" panose="020F0704030504030204" pitchFamily="34" charset="77"/>
              </a:endParaRPr>
            </a:p>
            <a:p>
              <a:endParaRPr lang="en-US" sz="3200" dirty="0">
                <a:solidFill>
                  <a:srgbClr val="326CE5"/>
                </a:solidFill>
                <a:latin typeface="Arial Rounded MT Bold" panose="020F0704030504030204" pitchFamily="34" charset="77"/>
              </a:endParaRPr>
            </a:p>
            <a:p>
              <a:r>
                <a:rPr lang="en-US" sz="3200" dirty="0">
                  <a:solidFill>
                    <a:srgbClr val="326CE5"/>
                  </a:solidFill>
                  <a:latin typeface="Arial Rounded MT Bold" panose="020F0704030504030204" pitchFamily="34" charset="77"/>
                </a:rPr>
                <a:t> Overview</a:t>
              </a:r>
            </a:p>
            <a:p>
              <a:r>
                <a:rPr lang="en-US" sz="3200" dirty="0">
                  <a:latin typeface="Arial Rounded MT Bold" panose="020F0704030504030204" pitchFamily="34" charset="77"/>
                </a:rPr>
                <a:t> </a:t>
              </a:r>
            </a:p>
          </p:txBody>
        </p:sp>
        <p:pic>
          <p:nvPicPr>
            <p:cNvPr id="4" name="Picture 3" descr="A picture containing diagram&#10;&#10;Description automatically generated">
              <a:extLst>
                <a:ext uri="{FF2B5EF4-FFF2-40B4-BE49-F238E27FC236}">
                  <a16:creationId xmlns:a16="http://schemas.microsoft.com/office/drawing/2014/main" id="{06768F72-F13D-E646-9917-A9BA7C9733F3}"/>
                </a:ext>
              </a:extLst>
            </p:cNvPr>
            <p:cNvPicPr>
              <a:picLocks noChangeAspect="1"/>
            </p:cNvPicPr>
            <p:nvPr/>
          </p:nvPicPr>
          <p:blipFill>
            <a:blip r:embed="rId2"/>
            <a:stretch>
              <a:fillRect/>
            </a:stretch>
          </p:blipFill>
          <p:spPr>
            <a:xfrm>
              <a:off x="5395350" y="3815115"/>
              <a:ext cx="2232108" cy="1442267"/>
            </a:xfrm>
            <a:prstGeom prst="rect">
              <a:avLst/>
            </a:prstGeom>
            <a:ln w="12700">
              <a:solidFill>
                <a:srgbClr val="0070C0"/>
              </a:solidFill>
            </a:ln>
          </p:spPr>
        </p:pic>
        <p:pic>
          <p:nvPicPr>
            <p:cNvPr id="3" name="Picture 2">
              <a:extLst>
                <a:ext uri="{FF2B5EF4-FFF2-40B4-BE49-F238E27FC236}">
                  <a16:creationId xmlns:a16="http://schemas.microsoft.com/office/drawing/2014/main" id="{5285055F-6E73-BD40-B954-0D984FAAB2E0}"/>
                </a:ext>
              </a:extLst>
            </p:cNvPr>
            <p:cNvPicPr>
              <a:picLocks noChangeAspect="1"/>
            </p:cNvPicPr>
            <p:nvPr/>
          </p:nvPicPr>
          <p:blipFill>
            <a:blip r:embed="rId3"/>
            <a:stretch>
              <a:fillRect/>
            </a:stretch>
          </p:blipFill>
          <p:spPr>
            <a:xfrm>
              <a:off x="1089408" y="1318050"/>
              <a:ext cx="2545743" cy="1600617"/>
            </a:xfrm>
            <a:prstGeom prst="rect">
              <a:avLst/>
            </a:prstGeom>
            <a:ln w="12700">
              <a:solidFill>
                <a:srgbClr val="0070C0"/>
              </a:solidFill>
            </a:ln>
          </p:spPr>
        </p:pic>
        <p:pic>
          <p:nvPicPr>
            <p:cNvPr id="16" name="Picture 15" descr="Graphical user interface, text, application&#10;&#10;Description automatically generated">
              <a:extLst>
                <a:ext uri="{FF2B5EF4-FFF2-40B4-BE49-F238E27FC236}">
                  <a16:creationId xmlns:a16="http://schemas.microsoft.com/office/drawing/2014/main" id="{4608609F-632D-9D41-B27F-D315E64F0497}"/>
                </a:ext>
              </a:extLst>
            </p:cNvPr>
            <p:cNvPicPr>
              <a:picLocks noChangeAspect="1"/>
            </p:cNvPicPr>
            <p:nvPr/>
          </p:nvPicPr>
          <p:blipFill>
            <a:blip r:embed="rId4"/>
            <a:stretch>
              <a:fillRect/>
            </a:stretch>
          </p:blipFill>
          <p:spPr>
            <a:xfrm>
              <a:off x="4001633" y="2774562"/>
              <a:ext cx="1176014" cy="1167825"/>
            </a:xfrm>
            <a:prstGeom prst="rect">
              <a:avLst/>
            </a:prstGeom>
            <a:ln>
              <a:solidFill>
                <a:srgbClr val="326CE5"/>
              </a:solidFill>
            </a:ln>
          </p:spPr>
        </p:pic>
        <p:pic>
          <p:nvPicPr>
            <p:cNvPr id="5" name="Picture 4" descr="Bubble chart&#10;&#10;Description automatically generated">
              <a:extLst>
                <a:ext uri="{FF2B5EF4-FFF2-40B4-BE49-F238E27FC236}">
                  <a16:creationId xmlns:a16="http://schemas.microsoft.com/office/drawing/2014/main" id="{7D00AE97-5040-9E4E-93AD-19911E4FE9D0}"/>
                </a:ext>
              </a:extLst>
            </p:cNvPr>
            <p:cNvPicPr>
              <a:picLocks noChangeAspect="1"/>
            </p:cNvPicPr>
            <p:nvPr/>
          </p:nvPicPr>
          <p:blipFill>
            <a:blip r:embed="rId5"/>
            <a:stretch>
              <a:fillRect/>
            </a:stretch>
          </p:blipFill>
          <p:spPr>
            <a:xfrm>
              <a:off x="1762277" y="4041242"/>
              <a:ext cx="2158367" cy="1348444"/>
            </a:xfrm>
            <a:prstGeom prst="rect">
              <a:avLst/>
            </a:prstGeom>
            <a:ln w="12700">
              <a:solidFill>
                <a:srgbClr val="0070C0"/>
              </a:solidFill>
            </a:ln>
          </p:spPr>
        </p:pic>
        <p:pic>
          <p:nvPicPr>
            <p:cNvPr id="14" name="Picture 13">
              <a:extLst>
                <a:ext uri="{FF2B5EF4-FFF2-40B4-BE49-F238E27FC236}">
                  <a16:creationId xmlns:a16="http://schemas.microsoft.com/office/drawing/2014/main" id="{249CD72F-C91D-A044-AE16-3936BEDBFE0E}"/>
                </a:ext>
              </a:extLst>
            </p:cNvPr>
            <p:cNvPicPr>
              <a:picLocks noChangeAspect="1"/>
            </p:cNvPicPr>
            <p:nvPr/>
          </p:nvPicPr>
          <p:blipFill>
            <a:blip r:embed="rId6"/>
            <a:stretch>
              <a:fillRect/>
            </a:stretch>
          </p:blipFill>
          <p:spPr>
            <a:xfrm>
              <a:off x="722316" y="3047000"/>
              <a:ext cx="1667479" cy="892334"/>
            </a:xfrm>
            <a:prstGeom prst="rect">
              <a:avLst/>
            </a:prstGeom>
            <a:ln>
              <a:solidFill>
                <a:srgbClr val="326CE5"/>
              </a:solidFill>
            </a:ln>
          </p:spPr>
        </p:pic>
        <p:pic>
          <p:nvPicPr>
            <p:cNvPr id="18" name="Picture 17" descr="A picture containing graphical user interface&#10;&#10;Description automatically generated">
              <a:extLst>
                <a:ext uri="{FF2B5EF4-FFF2-40B4-BE49-F238E27FC236}">
                  <a16:creationId xmlns:a16="http://schemas.microsoft.com/office/drawing/2014/main" id="{B978C727-F9FC-0444-9161-B4B20CB862A2}"/>
                </a:ext>
              </a:extLst>
            </p:cNvPr>
            <p:cNvPicPr>
              <a:picLocks noChangeAspect="1"/>
            </p:cNvPicPr>
            <p:nvPr/>
          </p:nvPicPr>
          <p:blipFill>
            <a:blip r:embed="rId7"/>
            <a:stretch>
              <a:fillRect/>
            </a:stretch>
          </p:blipFill>
          <p:spPr>
            <a:xfrm>
              <a:off x="7768407" y="2879038"/>
              <a:ext cx="2175215" cy="1305500"/>
            </a:xfrm>
            <a:prstGeom prst="rect">
              <a:avLst/>
            </a:prstGeom>
          </p:spPr>
        </p:pic>
        <p:sp>
          <p:nvSpPr>
            <p:cNvPr id="21" name="Rounded Rectangle 20">
              <a:extLst>
                <a:ext uri="{FF2B5EF4-FFF2-40B4-BE49-F238E27FC236}">
                  <a16:creationId xmlns:a16="http://schemas.microsoft.com/office/drawing/2014/main" id="{9FE4E105-4C6C-C042-B220-0569D473E162}"/>
                </a:ext>
              </a:extLst>
            </p:cNvPr>
            <p:cNvSpPr/>
            <p:nvPr/>
          </p:nvSpPr>
          <p:spPr>
            <a:xfrm>
              <a:off x="4088677" y="1298671"/>
              <a:ext cx="5741043" cy="1305500"/>
            </a:xfrm>
            <a:prstGeom prst="roundRect">
              <a:avLst/>
            </a:prstGeom>
            <a:noFill/>
            <a:ln w="25400">
              <a:solidFill>
                <a:srgbClr val="326C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FE715EE8-C81B-B047-A1EA-9BCC8FE1CEED}"/>
                </a:ext>
              </a:extLst>
            </p:cNvPr>
            <p:cNvSpPr txBox="1">
              <a:spLocks/>
            </p:cNvSpPr>
            <p:nvPr/>
          </p:nvSpPr>
          <p:spPr>
            <a:xfrm>
              <a:off x="1412046" y="472254"/>
              <a:ext cx="7684454"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dirty="0">
                  <a:ln>
                    <a:solidFill>
                      <a:schemeClr val="accent1"/>
                    </a:solidFill>
                  </a:ln>
                  <a:solidFill>
                    <a:schemeClr val="bg1"/>
                  </a:solidFill>
                  <a:latin typeface="Arial Rounded MT Bold" panose="020F0704030504030204" pitchFamily="34" charset="77"/>
                </a:rPr>
                <a:t>VpK Training</a:t>
              </a:r>
            </a:p>
          </p:txBody>
        </p:sp>
        <p:pic>
          <p:nvPicPr>
            <p:cNvPr id="17" name="Picture 16" descr="Icon&#10;&#10;Description automatically generated">
              <a:extLst>
                <a:ext uri="{FF2B5EF4-FFF2-40B4-BE49-F238E27FC236}">
                  <a16:creationId xmlns:a16="http://schemas.microsoft.com/office/drawing/2014/main" id="{56F6753A-9F06-5D4F-AFA0-FF753924A0D8}"/>
                </a:ext>
              </a:extLst>
            </p:cNvPr>
            <p:cNvPicPr>
              <a:picLocks noChangeAspect="1"/>
            </p:cNvPicPr>
            <p:nvPr/>
          </p:nvPicPr>
          <p:blipFill>
            <a:blip r:embed="rId8"/>
            <a:stretch>
              <a:fillRect/>
            </a:stretch>
          </p:blipFill>
          <p:spPr>
            <a:xfrm>
              <a:off x="872090" y="649013"/>
              <a:ext cx="368902" cy="368902"/>
            </a:xfrm>
            <a:prstGeom prst="rect">
              <a:avLst/>
            </a:prstGeom>
          </p:spPr>
        </p:pic>
      </p:grpSp>
    </p:spTree>
    <p:extLst>
      <p:ext uri="{BB962C8B-B14F-4D97-AF65-F5344CB8AC3E}">
        <p14:creationId xmlns:p14="http://schemas.microsoft.com/office/powerpoint/2010/main" val="1803741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CA1A60D-E20A-114A-8FC6-8368366C4208}"/>
              </a:ext>
            </a:extLst>
          </p:cNvPr>
          <p:cNvSpPr txBox="1">
            <a:spLocks/>
          </p:cNvSpPr>
          <p:nvPr/>
        </p:nvSpPr>
        <p:spPr>
          <a:xfrm>
            <a:off x="1488438" y="94689"/>
            <a:ext cx="5080002"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solidFill>
                  <a:srgbClr val="326CE5"/>
                </a:solidFill>
                <a:latin typeface="Arial Rounded MT Bold" panose="020F0704030504030204" pitchFamily="34" charset="77"/>
              </a:rPr>
              <a:t>Visual parsed Kubernetes</a:t>
            </a:r>
          </a:p>
        </p:txBody>
      </p:sp>
      <p:pic>
        <p:nvPicPr>
          <p:cNvPr id="7" name="Picture 6" descr="Icon&#10;&#10;Description automatically generated">
            <a:extLst>
              <a:ext uri="{FF2B5EF4-FFF2-40B4-BE49-F238E27FC236}">
                <a16:creationId xmlns:a16="http://schemas.microsoft.com/office/drawing/2014/main" id="{8BD40358-9B85-AC41-B7D6-815F2B424EE9}"/>
              </a:ext>
            </a:extLst>
          </p:cNvPr>
          <p:cNvPicPr>
            <a:picLocks noChangeAspect="1"/>
          </p:cNvPicPr>
          <p:nvPr/>
        </p:nvPicPr>
        <p:blipFill>
          <a:blip r:embed="rId2"/>
          <a:stretch>
            <a:fillRect/>
          </a:stretch>
        </p:blipFill>
        <p:spPr>
          <a:xfrm>
            <a:off x="274320" y="169316"/>
            <a:ext cx="883920" cy="883920"/>
          </a:xfrm>
          <a:prstGeom prst="rect">
            <a:avLst/>
          </a:prstGeom>
        </p:spPr>
      </p:pic>
      <p:sp>
        <p:nvSpPr>
          <p:cNvPr id="2" name="Rectangle 1">
            <a:extLst>
              <a:ext uri="{FF2B5EF4-FFF2-40B4-BE49-F238E27FC236}">
                <a16:creationId xmlns:a16="http://schemas.microsoft.com/office/drawing/2014/main" id="{2B325D69-F37B-954E-8D31-CD9B192A28F4}"/>
              </a:ext>
            </a:extLst>
          </p:cNvPr>
          <p:cNvSpPr/>
          <p:nvPr/>
        </p:nvSpPr>
        <p:spPr>
          <a:xfrm>
            <a:off x="364739" y="1395104"/>
            <a:ext cx="8321894" cy="369332"/>
          </a:xfrm>
          <a:prstGeom prst="rect">
            <a:avLst/>
          </a:prstGeom>
        </p:spPr>
        <p:txBody>
          <a:bodyPr wrap="none">
            <a:spAutoFit/>
          </a:bodyPr>
          <a:lstStyle/>
          <a:p>
            <a:r>
              <a:rPr lang="en-US" dirty="0"/>
              <a:t>VpK software: Open-source and free, available at:   https://github.com/k8debug/vpk</a:t>
            </a:r>
          </a:p>
        </p:txBody>
      </p:sp>
      <p:sp>
        <p:nvSpPr>
          <p:cNvPr id="8" name="Title 1">
            <a:extLst>
              <a:ext uri="{FF2B5EF4-FFF2-40B4-BE49-F238E27FC236}">
                <a16:creationId xmlns:a16="http://schemas.microsoft.com/office/drawing/2014/main" id="{95743541-9359-C145-876F-5BA46B897F68}"/>
              </a:ext>
            </a:extLst>
          </p:cNvPr>
          <p:cNvSpPr txBox="1">
            <a:spLocks/>
          </p:cNvSpPr>
          <p:nvPr/>
        </p:nvSpPr>
        <p:spPr>
          <a:xfrm>
            <a:off x="1117599" y="695850"/>
            <a:ext cx="5882641" cy="3693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i="1" dirty="0">
                <a:solidFill>
                  <a:srgbClr val="326CE5"/>
                </a:solidFill>
                <a:latin typeface="Arial Rounded MT Bold" panose="020F0704030504030204" pitchFamily="34" charset="77"/>
              </a:rPr>
              <a:t>“Visualizing  what’s inside of Kubernetes”</a:t>
            </a:r>
          </a:p>
        </p:txBody>
      </p:sp>
      <p:sp>
        <p:nvSpPr>
          <p:cNvPr id="4" name="Rectangle 3">
            <a:extLst>
              <a:ext uri="{FF2B5EF4-FFF2-40B4-BE49-F238E27FC236}">
                <a16:creationId xmlns:a16="http://schemas.microsoft.com/office/drawing/2014/main" id="{9695C2FD-C004-CD41-A222-5C00AEC17C54}"/>
              </a:ext>
            </a:extLst>
          </p:cNvPr>
          <p:cNvSpPr/>
          <p:nvPr/>
        </p:nvSpPr>
        <p:spPr>
          <a:xfrm>
            <a:off x="355600" y="2200368"/>
            <a:ext cx="8575039" cy="369332"/>
          </a:xfrm>
          <a:prstGeom prst="rect">
            <a:avLst/>
          </a:prstGeom>
        </p:spPr>
        <p:txBody>
          <a:bodyPr wrap="square">
            <a:spAutoFit/>
          </a:bodyPr>
          <a:lstStyle/>
          <a:p>
            <a:r>
              <a:rPr lang="en-US" dirty="0"/>
              <a:t>Music: </a:t>
            </a:r>
            <a:r>
              <a:rPr lang="en-US" dirty="0">
                <a:solidFill>
                  <a:srgbClr val="545454"/>
                </a:solidFill>
              </a:rPr>
              <a:t> </a:t>
            </a:r>
            <a:r>
              <a:rPr lang="en-US" i="1" dirty="0"/>
              <a:t>Creative Minds</a:t>
            </a:r>
            <a:r>
              <a:rPr lang="en-US" i="1" dirty="0">
                <a:solidFill>
                  <a:srgbClr val="545454"/>
                </a:solidFill>
              </a:rPr>
              <a:t> </a:t>
            </a:r>
            <a:r>
              <a:rPr lang="en-US" dirty="0"/>
              <a:t> from Bensound.com at:   https://www.bensound.com</a:t>
            </a:r>
          </a:p>
        </p:txBody>
      </p:sp>
      <p:sp>
        <p:nvSpPr>
          <p:cNvPr id="9" name="Rectangle 8">
            <a:extLst>
              <a:ext uri="{FF2B5EF4-FFF2-40B4-BE49-F238E27FC236}">
                <a16:creationId xmlns:a16="http://schemas.microsoft.com/office/drawing/2014/main" id="{80195D07-CFBE-AE4B-8E8D-57A41542A5BD}"/>
              </a:ext>
            </a:extLst>
          </p:cNvPr>
          <p:cNvSpPr/>
          <p:nvPr/>
        </p:nvSpPr>
        <p:spPr>
          <a:xfrm>
            <a:off x="351659" y="2986758"/>
            <a:ext cx="10997061" cy="1200329"/>
          </a:xfrm>
          <a:prstGeom prst="rect">
            <a:avLst/>
          </a:prstGeom>
        </p:spPr>
        <p:txBody>
          <a:bodyPr wrap="square">
            <a:spAutoFit/>
          </a:bodyPr>
          <a:lstStyle/>
          <a:p>
            <a:r>
              <a:rPr lang="en-US" dirty="0"/>
              <a:t>Icons that are used to help identify resources are the properties of the associated companies or organizations.  Any errors or omissions in providing attribution is merely an accident and does not imply any ownership.</a:t>
            </a:r>
          </a:p>
          <a:p>
            <a:endParaRPr lang="en-US" dirty="0"/>
          </a:p>
          <a:p>
            <a:endParaRPr lang="en-US" dirty="0"/>
          </a:p>
        </p:txBody>
      </p:sp>
      <p:grpSp>
        <p:nvGrpSpPr>
          <p:cNvPr id="15" name="Group 14">
            <a:extLst>
              <a:ext uri="{FF2B5EF4-FFF2-40B4-BE49-F238E27FC236}">
                <a16:creationId xmlns:a16="http://schemas.microsoft.com/office/drawing/2014/main" id="{2D9DB0A3-B718-D44C-839B-E0183AC7D9BC}"/>
              </a:ext>
            </a:extLst>
          </p:cNvPr>
          <p:cNvGrpSpPr/>
          <p:nvPr/>
        </p:nvGrpSpPr>
        <p:grpSpPr>
          <a:xfrm>
            <a:off x="938532" y="4147959"/>
            <a:ext cx="2881629" cy="376425"/>
            <a:chOff x="521972" y="3670439"/>
            <a:chExt cx="2881629" cy="376425"/>
          </a:xfrm>
        </p:grpSpPr>
        <p:pic>
          <p:nvPicPr>
            <p:cNvPr id="5" name="Picture 4">
              <a:extLst>
                <a:ext uri="{FF2B5EF4-FFF2-40B4-BE49-F238E27FC236}">
                  <a16:creationId xmlns:a16="http://schemas.microsoft.com/office/drawing/2014/main" id="{9780069F-45D2-4743-AB8B-2B24B632CEE6}"/>
                </a:ext>
              </a:extLst>
            </p:cNvPr>
            <p:cNvPicPr>
              <a:picLocks noChangeAspect="1"/>
            </p:cNvPicPr>
            <p:nvPr/>
          </p:nvPicPr>
          <p:blipFill>
            <a:blip r:embed="rId3"/>
            <a:stretch>
              <a:fillRect/>
            </a:stretch>
          </p:blipFill>
          <p:spPr>
            <a:xfrm>
              <a:off x="521972" y="3670439"/>
              <a:ext cx="530856" cy="376425"/>
            </a:xfrm>
            <a:prstGeom prst="rect">
              <a:avLst/>
            </a:prstGeom>
          </p:spPr>
        </p:pic>
        <p:pic>
          <p:nvPicPr>
            <p:cNvPr id="10" name="Picture 9">
              <a:extLst>
                <a:ext uri="{FF2B5EF4-FFF2-40B4-BE49-F238E27FC236}">
                  <a16:creationId xmlns:a16="http://schemas.microsoft.com/office/drawing/2014/main" id="{99CECAA4-C5FD-4B49-AF7A-6429173EAF7B}"/>
                </a:ext>
              </a:extLst>
            </p:cNvPr>
            <p:cNvPicPr>
              <a:picLocks noChangeAspect="1"/>
            </p:cNvPicPr>
            <p:nvPr/>
          </p:nvPicPr>
          <p:blipFill>
            <a:blip r:embed="rId4"/>
            <a:stretch>
              <a:fillRect/>
            </a:stretch>
          </p:blipFill>
          <p:spPr>
            <a:xfrm>
              <a:off x="1198880" y="3673985"/>
              <a:ext cx="397743" cy="369333"/>
            </a:xfrm>
            <a:prstGeom prst="rect">
              <a:avLst/>
            </a:prstGeom>
          </p:spPr>
        </p:pic>
        <p:sp>
          <p:nvSpPr>
            <p:cNvPr id="11" name="Rectangle 10">
              <a:extLst>
                <a:ext uri="{FF2B5EF4-FFF2-40B4-BE49-F238E27FC236}">
                  <a16:creationId xmlns:a16="http://schemas.microsoft.com/office/drawing/2014/main" id="{22615AA5-16A4-D54E-A9A7-1BE89F0293AB}"/>
                </a:ext>
              </a:extLst>
            </p:cNvPr>
            <p:cNvSpPr/>
            <p:nvPr/>
          </p:nvSpPr>
          <p:spPr>
            <a:xfrm>
              <a:off x="1818641" y="3673985"/>
              <a:ext cx="1584960" cy="369332"/>
            </a:xfrm>
            <a:prstGeom prst="rect">
              <a:avLst/>
            </a:prstGeom>
          </p:spPr>
          <p:txBody>
            <a:bodyPr wrap="square">
              <a:spAutoFit/>
            </a:bodyPr>
            <a:lstStyle/>
            <a:p>
              <a:r>
                <a:rPr lang="en-US" dirty="0"/>
                <a:t>Red Hat, Inc.</a:t>
              </a:r>
            </a:p>
          </p:txBody>
        </p:sp>
      </p:grpSp>
      <p:grpSp>
        <p:nvGrpSpPr>
          <p:cNvPr id="16" name="Group 15">
            <a:extLst>
              <a:ext uri="{FF2B5EF4-FFF2-40B4-BE49-F238E27FC236}">
                <a16:creationId xmlns:a16="http://schemas.microsoft.com/office/drawing/2014/main" id="{7F1A1D5A-7049-7644-B9C3-295D858E2DB0}"/>
              </a:ext>
            </a:extLst>
          </p:cNvPr>
          <p:cNvGrpSpPr/>
          <p:nvPr/>
        </p:nvGrpSpPr>
        <p:grpSpPr>
          <a:xfrm>
            <a:off x="872492" y="4606428"/>
            <a:ext cx="2947669" cy="369332"/>
            <a:chOff x="455932" y="4128908"/>
            <a:chExt cx="2947669" cy="369332"/>
          </a:xfrm>
        </p:grpSpPr>
        <p:sp>
          <p:nvSpPr>
            <p:cNvPr id="12" name="Rectangle 11">
              <a:extLst>
                <a:ext uri="{FF2B5EF4-FFF2-40B4-BE49-F238E27FC236}">
                  <a16:creationId xmlns:a16="http://schemas.microsoft.com/office/drawing/2014/main" id="{712A7C60-6C5A-FC41-B449-66995E808A4D}"/>
                </a:ext>
              </a:extLst>
            </p:cNvPr>
            <p:cNvSpPr/>
            <p:nvPr/>
          </p:nvSpPr>
          <p:spPr>
            <a:xfrm>
              <a:off x="1818641" y="4128908"/>
              <a:ext cx="1584960" cy="369332"/>
            </a:xfrm>
            <a:prstGeom prst="rect">
              <a:avLst/>
            </a:prstGeom>
          </p:spPr>
          <p:txBody>
            <a:bodyPr wrap="square">
              <a:spAutoFit/>
            </a:bodyPr>
            <a:lstStyle/>
            <a:p>
              <a:r>
                <a:rPr lang="en-US" dirty="0"/>
                <a:t>IBM, Inc.</a:t>
              </a:r>
            </a:p>
          </p:txBody>
        </p:sp>
        <p:pic>
          <p:nvPicPr>
            <p:cNvPr id="13" name="Picture 12">
              <a:extLst>
                <a:ext uri="{FF2B5EF4-FFF2-40B4-BE49-F238E27FC236}">
                  <a16:creationId xmlns:a16="http://schemas.microsoft.com/office/drawing/2014/main" id="{B83D6965-E47C-4B47-8D1F-1C02E9FF1D36}"/>
                </a:ext>
              </a:extLst>
            </p:cNvPr>
            <p:cNvPicPr>
              <a:picLocks noChangeAspect="1"/>
            </p:cNvPicPr>
            <p:nvPr/>
          </p:nvPicPr>
          <p:blipFill>
            <a:blip r:embed="rId5"/>
            <a:stretch>
              <a:fillRect/>
            </a:stretch>
          </p:blipFill>
          <p:spPr>
            <a:xfrm>
              <a:off x="455932" y="4130219"/>
              <a:ext cx="666747" cy="366711"/>
            </a:xfrm>
            <a:prstGeom prst="rect">
              <a:avLst/>
            </a:prstGeom>
          </p:spPr>
        </p:pic>
      </p:grpSp>
      <p:sp>
        <p:nvSpPr>
          <p:cNvPr id="14" name="Rectangle 13">
            <a:extLst>
              <a:ext uri="{FF2B5EF4-FFF2-40B4-BE49-F238E27FC236}">
                <a16:creationId xmlns:a16="http://schemas.microsoft.com/office/drawing/2014/main" id="{15D868E7-C104-554F-B990-CC838875AF4D}"/>
              </a:ext>
            </a:extLst>
          </p:cNvPr>
          <p:cNvSpPr/>
          <p:nvPr/>
        </p:nvSpPr>
        <p:spPr>
          <a:xfrm>
            <a:off x="2239395" y="5069755"/>
            <a:ext cx="1447127" cy="369332"/>
          </a:xfrm>
          <a:prstGeom prst="rect">
            <a:avLst/>
          </a:prstGeom>
        </p:spPr>
        <p:txBody>
          <a:bodyPr wrap="none">
            <a:spAutoFit/>
          </a:bodyPr>
          <a:lstStyle/>
          <a:p>
            <a:r>
              <a:rPr lang="en-US" dirty="0"/>
              <a:t>Rook Authors</a:t>
            </a:r>
          </a:p>
        </p:txBody>
      </p:sp>
      <p:pic>
        <p:nvPicPr>
          <p:cNvPr id="17" name="Picture 16">
            <a:extLst>
              <a:ext uri="{FF2B5EF4-FFF2-40B4-BE49-F238E27FC236}">
                <a16:creationId xmlns:a16="http://schemas.microsoft.com/office/drawing/2014/main" id="{A69AE22F-A3FF-4141-B984-8C07E64D3C1B}"/>
              </a:ext>
            </a:extLst>
          </p:cNvPr>
          <p:cNvPicPr>
            <a:picLocks noChangeAspect="1"/>
          </p:cNvPicPr>
          <p:nvPr/>
        </p:nvPicPr>
        <p:blipFill>
          <a:blip r:embed="rId6"/>
          <a:stretch>
            <a:fillRect/>
          </a:stretch>
        </p:blipFill>
        <p:spPr>
          <a:xfrm>
            <a:off x="1019812" y="5063979"/>
            <a:ext cx="314962" cy="380884"/>
          </a:xfrm>
          <a:prstGeom prst="rect">
            <a:avLst/>
          </a:prstGeom>
        </p:spPr>
      </p:pic>
      <p:grpSp>
        <p:nvGrpSpPr>
          <p:cNvPr id="22" name="Group 21">
            <a:extLst>
              <a:ext uri="{FF2B5EF4-FFF2-40B4-BE49-F238E27FC236}">
                <a16:creationId xmlns:a16="http://schemas.microsoft.com/office/drawing/2014/main" id="{C434D35C-960D-6844-AFF8-BED21959C013}"/>
              </a:ext>
            </a:extLst>
          </p:cNvPr>
          <p:cNvGrpSpPr/>
          <p:nvPr/>
        </p:nvGrpSpPr>
        <p:grpSpPr>
          <a:xfrm>
            <a:off x="948693" y="5581429"/>
            <a:ext cx="2327819" cy="386581"/>
            <a:chOff x="532133" y="5266469"/>
            <a:chExt cx="2327819" cy="386581"/>
          </a:xfrm>
        </p:grpSpPr>
        <p:pic>
          <p:nvPicPr>
            <p:cNvPr id="20" name="Picture 19">
              <a:extLst>
                <a:ext uri="{FF2B5EF4-FFF2-40B4-BE49-F238E27FC236}">
                  <a16:creationId xmlns:a16="http://schemas.microsoft.com/office/drawing/2014/main" id="{1090AB56-837F-DC4D-8706-FD80816B8358}"/>
                </a:ext>
              </a:extLst>
            </p:cNvPr>
            <p:cNvPicPr>
              <a:picLocks noChangeAspect="1"/>
            </p:cNvPicPr>
            <p:nvPr/>
          </p:nvPicPr>
          <p:blipFill>
            <a:blip r:embed="rId7"/>
            <a:stretch>
              <a:fillRect/>
            </a:stretch>
          </p:blipFill>
          <p:spPr>
            <a:xfrm>
              <a:off x="532133" y="5310327"/>
              <a:ext cx="397248" cy="342723"/>
            </a:xfrm>
            <a:prstGeom prst="rect">
              <a:avLst/>
            </a:prstGeom>
          </p:spPr>
        </p:pic>
        <p:sp>
          <p:nvSpPr>
            <p:cNvPr id="21" name="Rectangle 20">
              <a:extLst>
                <a:ext uri="{FF2B5EF4-FFF2-40B4-BE49-F238E27FC236}">
                  <a16:creationId xmlns:a16="http://schemas.microsoft.com/office/drawing/2014/main" id="{A8045985-D444-3F4C-8AE7-11F74A9BE34B}"/>
                </a:ext>
              </a:extLst>
            </p:cNvPr>
            <p:cNvSpPr/>
            <p:nvPr/>
          </p:nvSpPr>
          <p:spPr>
            <a:xfrm>
              <a:off x="1818641" y="5266469"/>
              <a:ext cx="1041311" cy="369332"/>
            </a:xfrm>
            <a:prstGeom prst="rect">
              <a:avLst/>
            </a:prstGeom>
          </p:spPr>
          <p:txBody>
            <a:bodyPr wrap="none">
              <a:spAutoFit/>
            </a:bodyPr>
            <a:lstStyle/>
            <a:p>
              <a:r>
                <a:rPr lang="en-US" dirty="0"/>
                <a:t>Kong Inc.</a:t>
              </a:r>
            </a:p>
          </p:txBody>
        </p:sp>
      </p:grpSp>
      <p:pic>
        <p:nvPicPr>
          <p:cNvPr id="23" name="Picture 22">
            <a:extLst>
              <a:ext uri="{FF2B5EF4-FFF2-40B4-BE49-F238E27FC236}">
                <a16:creationId xmlns:a16="http://schemas.microsoft.com/office/drawing/2014/main" id="{9B406591-B2AF-6D48-9880-A8506731A6E2}"/>
              </a:ext>
            </a:extLst>
          </p:cNvPr>
          <p:cNvPicPr>
            <a:picLocks noChangeAspect="1"/>
          </p:cNvPicPr>
          <p:nvPr/>
        </p:nvPicPr>
        <p:blipFill>
          <a:blip r:embed="rId8"/>
          <a:stretch>
            <a:fillRect/>
          </a:stretch>
        </p:blipFill>
        <p:spPr>
          <a:xfrm>
            <a:off x="4908930" y="4139937"/>
            <a:ext cx="397743" cy="388493"/>
          </a:xfrm>
          <a:prstGeom prst="rect">
            <a:avLst/>
          </a:prstGeom>
        </p:spPr>
      </p:pic>
      <p:sp>
        <p:nvSpPr>
          <p:cNvPr id="24" name="Rectangle 23">
            <a:extLst>
              <a:ext uri="{FF2B5EF4-FFF2-40B4-BE49-F238E27FC236}">
                <a16:creationId xmlns:a16="http://schemas.microsoft.com/office/drawing/2014/main" id="{BB1092B8-0A2A-474B-88E2-3418D227BCB5}"/>
              </a:ext>
            </a:extLst>
          </p:cNvPr>
          <p:cNvSpPr/>
          <p:nvPr/>
        </p:nvSpPr>
        <p:spPr>
          <a:xfrm>
            <a:off x="5483205" y="4011017"/>
            <a:ext cx="6108656" cy="646331"/>
          </a:xfrm>
          <a:prstGeom prst="rect">
            <a:avLst/>
          </a:prstGeom>
        </p:spPr>
        <p:txBody>
          <a:bodyPr wrap="square">
            <a:spAutoFit/>
          </a:bodyPr>
          <a:lstStyle/>
          <a:p>
            <a:r>
              <a:rPr lang="en-US" dirty="0"/>
              <a:t>Kubernetes Community</a:t>
            </a:r>
          </a:p>
          <a:p>
            <a:r>
              <a:rPr lang="en-US" dirty="0"/>
              <a:t>https://github.com/kubernetes/community/tree/master/icons</a:t>
            </a:r>
          </a:p>
        </p:txBody>
      </p:sp>
    </p:spTree>
    <p:extLst>
      <p:ext uri="{BB962C8B-B14F-4D97-AF65-F5344CB8AC3E}">
        <p14:creationId xmlns:p14="http://schemas.microsoft.com/office/powerpoint/2010/main" val="3922898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CA1A60D-E20A-114A-8FC6-8368366C4208}"/>
              </a:ext>
            </a:extLst>
          </p:cNvPr>
          <p:cNvSpPr txBox="1">
            <a:spLocks/>
          </p:cNvSpPr>
          <p:nvPr/>
        </p:nvSpPr>
        <p:spPr>
          <a:xfrm>
            <a:off x="1488438" y="94689"/>
            <a:ext cx="5080002"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solidFill>
                  <a:srgbClr val="326CE5"/>
                </a:solidFill>
                <a:latin typeface="Arial Rounded MT Bold" panose="020F0704030504030204" pitchFamily="34" charset="77"/>
              </a:rPr>
              <a:t>Visual parsed Kubernetes</a:t>
            </a:r>
          </a:p>
        </p:txBody>
      </p:sp>
      <p:pic>
        <p:nvPicPr>
          <p:cNvPr id="7" name="Picture 6" descr="Icon&#10;&#10;Description automatically generated">
            <a:extLst>
              <a:ext uri="{FF2B5EF4-FFF2-40B4-BE49-F238E27FC236}">
                <a16:creationId xmlns:a16="http://schemas.microsoft.com/office/drawing/2014/main" id="{8BD40358-9B85-AC41-B7D6-815F2B424EE9}"/>
              </a:ext>
            </a:extLst>
          </p:cNvPr>
          <p:cNvPicPr>
            <a:picLocks noChangeAspect="1"/>
          </p:cNvPicPr>
          <p:nvPr/>
        </p:nvPicPr>
        <p:blipFill>
          <a:blip r:embed="rId2"/>
          <a:stretch>
            <a:fillRect/>
          </a:stretch>
        </p:blipFill>
        <p:spPr>
          <a:xfrm>
            <a:off x="274320" y="169316"/>
            <a:ext cx="883920" cy="883920"/>
          </a:xfrm>
          <a:prstGeom prst="rect">
            <a:avLst/>
          </a:prstGeom>
        </p:spPr>
      </p:pic>
      <p:sp>
        <p:nvSpPr>
          <p:cNvPr id="8" name="Title 1">
            <a:extLst>
              <a:ext uri="{FF2B5EF4-FFF2-40B4-BE49-F238E27FC236}">
                <a16:creationId xmlns:a16="http://schemas.microsoft.com/office/drawing/2014/main" id="{95743541-9359-C145-876F-5BA46B897F68}"/>
              </a:ext>
            </a:extLst>
          </p:cNvPr>
          <p:cNvSpPr txBox="1">
            <a:spLocks/>
          </p:cNvSpPr>
          <p:nvPr/>
        </p:nvSpPr>
        <p:spPr>
          <a:xfrm>
            <a:off x="1117599" y="695850"/>
            <a:ext cx="5882641" cy="3693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i="1" dirty="0">
                <a:solidFill>
                  <a:srgbClr val="326CE5"/>
                </a:solidFill>
                <a:latin typeface="Arial Rounded MT Bold" panose="020F0704030504030204" pitchFamily="34" charset="77"/>
              </a:rPr>
              <a:t>“Visualizing  what’s inside of Kubernetes”</a:t>
            </a:r>
          </a:p>
        </p:txBody>
      </p:sp>
      <p:grpSp>
        <p:nvGrpSpPr>
          <p:cNvPr id="20" name="Group 19">
            <a:extLst>
              <a:ext uri="{FF2B5EF4-FFF2-40B4-BE49-F238E27FC236}">
                <a16:creationId xmlns:a16="http://schemas.microsoft.com/office/drawing/2014/main" id="{59C8AE1A-E3A0-7545-B351-752656233932}"/>
              </a:ext>
            </a:extLst>
          </p:cNvPr>
          <p:cNvGrpSpPr/>
          <p:nvPr/>
        </p:nvGrpSpPr>
        <p:grpSpPr>
          <a:xfrm>
            <a:off x="2090567" y="1258048"/>
            <a:ext cx="8012118" cy="3913392"/>
            <a:chOff x="1636666" y="641741"/>
            <a:chExt cx="8923149" cy="4358371"/>
          </a:xfrm>
        </p:grpSpPr>
        <p:pic>
          <p:nvPicPr>
            <p:cNvPr id="21" name="Picture 20">
              <a:extLst>
                <a:ext uri="{FF2B5EF4-FFF2-40B4-BE49-F238E27FC236}">
                  <a16:creationId xmlns:a16="http://schemas.microsoft.com/office/drawing/2014/main" id="{2A8277B7-5026-904B-BAE3-E22267295836}"/>
                </a:ext>
              </a:extLst>
            </p:cNvPr>
            <p:cNvPicPr>
              <a:picLocks noChangeAspect="1"/>
            </p:cNvPicPr>
            <p:nvPr/>
          </p:nvPicPr>
          <p:blipFill>
            <a:blip r:embed="rId3"/>
            <a:stretch>
              <a:fillRect/>
            </a:stretch>
          </p:blipFill>
          <p:spPr>
            <a:xfrm>
              <a:off x="1636666" y="641741"/>
              <a:ext cx="8923149" cy="4358371"/>
            </a:xfrm>
            <a:prstGeom prst="rect">
              <a:avLst/>
            </a:prstGeom>
            <a:ln w="25400">
              <a:solidFill>
                <a:srgbClr val="326CE5"/>
              </a:solidFill>
            </a:ln>
          </p:spPr>
        </p:pic>
        <p:pic>
          <p:nvPicPr>
            <p:cNvPr id="22" name="Picture 21">
              <a:extLst>
                <a:ext uri="{FF2B5EF4-FFF2-40B4-BE49-F238E27FC236}">
                  <a16:creationId xmlns:a16="http://schemas.microsoft.com/office/drawing/2014/main" id="{DAB86DD4-4E06-C24A-804A-7FA94E98F5D6}"/>
                </a:ext>
              </a:extLst>
            </p:cNvPr>
            <p:cNvPicPr>
              <a:picLocks noChangeAspect="1"/>
            </p:cNvPicPr>
            <p:nvPr/>
          </p:nvPicPr>
          <p:blipFill>
            <a:blip r:embed="rId4"/>
            <a:stretch>
              <a:fillRect/>
            </a:stretch>
          </p:blipFill>
          <p:spPr>
            <a:xfrm>
              <a:off x="1951182" y="1078346"/>
              <a:ext cx="2794000" cy="147053"/>
            </a:xfrm>
            <a:prstGeom prst="rect">
              <a:avLst/>
            </a:prstGeom>
          </p:spPr>
        </p:pic>
      </p:grpSp>
      <p:sp>
        <p:nvSpPr>
          <p:cNvPr id="27" name="Title 1">
            <a:extLst>
              <a:ext uri="{FF2B5EF4-FFF2-40B4-BE49-F238E27FC236}">
                <a16:creationId xmlns:a16="http://schemas.microsoft.com/office/drawing/2014/main" id="{02EA468D-D3C8-1D47-B133-9368B5A47683}"/>
              </a:ext>
            </a:extLst>
          </p:cNvPr>
          <p:cNvSpPr txBox="1">
            <a:spLocks/>
          </p:cNvSpPr>
          <p:nvPr/>
        </p:nvSpPr>
        <p:spPr>
          <a:xfrm>
            <a:off x="3204592" y="5021296"/>
            <a:ext cx="5583807" cy="108434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dirty="0">
                <a:solidFill>
                  <a:srgbClr val="326CE5"/>
                </a:solidFill>
                <a:latin typeface="Arial Rounded MT Bold" panose="020F0704030504030204" pitchFamily="34" charset="77"/>
              </a:rPr>
              <a:t>Interactive schematic of </a:t>
            </a:r>
          </a:p>
          <a:p>
            <a:r>
              <a:rPr lang="en-US" sz="3200" dirty="0">
                <a:solidFill>
                  <a:srgbClr val="326CE5"/>
                </a:solidFill>
                <a:latin typeface="Arial Rounded MT Bold" panose="020F0704030504030204" pitchFamily="34" charset="77"/>
              </a:rPr>
              <a:t>deployed workload</a:t>
            </a:r>
          </a:p>
        </p:txBody>
      </p:sp>
    </p:spTree>
    <p:extLst>
      <p:ext uri="{BB962C8B-B14F-4D97-AF65-F5344CB8AC3E}">
        <p14:creationId xmlns:p14="http://schemas.microsoft.com/office/powerpoint/2010/main" val="4151539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CA1A60D-E20A-114A-8FC6-8368366C4208}"/>
              </a:ext>
            </a:extLst>
          </p:cNvPr>
          <p:cNvSpPr txBox="1">
            <a:spLocks/>
          </p:cNvSpPr>
          <p:nvPr/>
        </p:nvSpPr>
        <p:spPr>
          <a:xfrm>
            <a:off x="4290639" y="3029356"/>
            <a:ext cx="6343759"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dirty="0">
                <a:solidFill>
                  <a:srgbClr val="326CE5"/>
                </a:solidFill>
                <a:latin typeface="Arial Rounded MT Bold" panose="020F0704030504030204" pitchFamily="34" charset="77"/>
              </a:rPr>
              <a:t>Visual parsed Kubernetes</a:t>
            </a:r>
          </a:p>
        </p:txBody>
      </p:sp>
      <p:sp>
        <p:nvSpPr>
          <p:cNvPr id="6" name="Title 1">
            <a:extLst>
              <a:ext uri="{FF2B5EF4-FFF2-40B4-BE49-F238E27FC236}">
                <a16:creationId xmlns:a16="http://schemas.microsoft.com/office/drawing/2014/main" id="{2A0DDC25-726A-D346-B626-7DF96B799B0D}"/>
              </a:ext>
            </a:extLst>
          </p:cNvPr>
          <p:cNvSpPr txBox="1">
            <a:spLocks/>
          </p:cNvSpPr>
          <p:nvPr/>
        </p:nvSpPr>
        <p:spPr>
          <a:xfrm>
            <a:off x="1847933" y="1304306"/>
            <a:ext cx="2703747" cy="136269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9600" dirty="0">
                <a:solidFill>
                  <a:srgbClr val="326CE5"/>
                </a:solidFill>
                <a:latin typeface="Arial Rounded MT Bold" panose="020F0704030504030204" pitchFamily="34" charset="77"/>
              </a:rPr>
              <a:t>VpK</a:t>
            </a:r>
          </a:p>
        </p:txBody>
      </p:sp>
      <p:pic>
        <p:nvPicPr>
          <p:cNvPr id="7" name="Picture 6" descr="Icon&#10;&#10;Description automatically generated">
            <a:extLst>
              <a:ext uri="{FF2B5EF4-FFF2-40B4-BE49-F238E27FC236}">
                <a16:creationId xmlns:a16="http://schemas.microsoft.com/office/drawing/2014/main" id="{8BD40358-9B85-AC41-B7D6-815F2B424EE9}"/>
              </a:ext>
            </a:extLst>
          </p:cNvPr>
          <p:cNvPicPr>
            <a:picLocks noChangeAspect="1"/>
          </p:cNvPicPr>
          <p:nvPr/>
        </p:nvPicPr>
        <p:blipFill>
          <a:blip r:embed="rId2"/>
          <a:stretch>
            <a:fillRect/>
          </a:stretch>
        </p:blipFill>
        <p:spPr>
          <a:xfrm>
            <a:off x="2506325" y="3075076"/>
            <a:ext cx="1386962" cy="1386962"/>
          </a:xfrm>
          <a:prstGeom prst="rect">
            <a:avLst/>
          </a:prstGeom>
        </p:spPr>
      </p:pic>
      <p:sp>
        <p:nvSpPr>
          <p:cNvPr id="5" name="Title 1">
            <a:extLst>
              <a:ext uri="{FF2B5EF4-FFF2-40B4-BE49-F238E27FC236}">
                <a16:creationId xmlns:a16="http://schemas.microsoft.com/office/drawing/2014/main" id="{3201FDC5-99BC-D248-9C64-970FF5FF3412}"/>
              </a:ext>
            </a:extLst>
          </p:cNvPr>
          <p:cNvSpPr txBox="1">
            <a:spLocks/>
          </p:cNvSpPr>
          <p:nvPr/>
        </p:nvSpPr>
        <p:spPr>
          <a:xfrm>
            <a:off x="4175759" y="4006335"/>
            <a:ext cx="5882641" cy="3693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i="1" dirty="0">
                <a:solidFill>
                  <a:srgbClr val="326CE5"/>
                </a:solidFill>
                <a:latin typeface="Arial Rounded MT Bold" panose="020F0704030504030204" pitchFamily="34" charset="77"/>
              </a:rPr>
              <a:t>“Visualizing  what’s inside of Kubernetes”</a:t>
            </a:r>
          </a:p>
        </p:txBody>
      </p:sp>
      <p:sp>
        <p:nvSpPr>
          <p:cNvPr id="8" name="Title 1">
            <a:extLst>
              <a:ext uri="{FF2B5EF4-FFF2-40B4-BE49-F238E27FC236}">
                <a16:creationId xmlns:a16="http://schemas.microsoft.com/office/drawing/2014/main" id="{384C2902-E10E-1541-ADDB-D1C7B560672A}"/>
              </a:ext>
            </a:extLst>
          </p:cNvPr>
          <p:cNvSpPr txBox="1">
            <a:spLocks/>
          </p:cNvSpPr>
          <p:nvPr/>
        </p:nvSpPr>
        <p:spPr>
          <a:xfrm>
            <a:off x="1989400" y="5235281"/>
            <a:ext cx="8390998"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solidFill>
                  <a:srgbClr val="326CE5"/>
                </a:solidFill>
                <a:latin typeface="Arial Rounded MT Bold" panose="020F0704030504030204" pitchFamily="34" charset="77"/>
              </a:rPr>
              <a:t>Overview and general use</a:t>
            </a:r>
          </a:p>
        </p:txBody>
      </p:sp>
    </p:spTree>
    <p:extLst>
      <p:ext uri="{BB962C8B-B14F-4D97-AF65-F5344CB8AC3E}">
        <p14:creationId xmlns:p14="http://schemas.microsoft.com/office/powerpoint/2010/main" val="3619224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CA1A60D-E20A-114A-8FC6-8368366C4208}"/>
              </a:ext>
            </a:extLst>
          </p:cNvPr>
          <p:cNvSpPr txBox="1">
            <a:spLocks/>
          </p:cNvSpPr>
          <p:nvPr/>
        </p:nvSpPr>
        <p:spPr>
          <a:xfrm>
            <a:off x="4290639" y="3029356"/>
            <a:ext cx="6343759"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dirty="0">
                <a:solidFill>
                  <a:srgbClr val="326CE5"/>
                </a:solidFill>
                <a:latin typeface="Arial Rounded MT Bold" panose="020F0704030504030204" pitchFamily="34" charset="77"/>
              </a:rPr>
              <a:t>Visual parsed Kubernetes</a:t>
            </a:r>
          </a:p>
        </p:txBody>
      </p:sp>
      <p:sp>
        <p:nvSpPr>
          <p:cNvPr id="6" name="Title 1">
            <a:extLst>
              <a:ext uri="{FF2B5EF4-FFF2-40B4-BE49-F238E27FC236}">
                <a16:creationId xmlns:a16="http://schemas.microsoft.com/office/drawing/2014/main" id="{2A0DDC25-726A-D346-B626-7DF96B799B0D}"/>
              </a:ext>
            </a:extLst>
          </p:cNvPr>
          <p:cNvSpPr txBox="1">
            <a:spLocks/>
          </p:cNvSpPr>
          <p:nvPr/>
        </p:nvSpPr>
        <p:spPr>
          <a:xfrm>
            <a:off x="1847933" y="1304306"/>
            <a:ext cx="2703747" cy="136269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9600" dirty="0">
                <a:solidFill>
                  <a:srgbClr val="326CE5"/>
                </a:solidFill>
                <a:latin typeface="Arial Rounded MT Bold" panose="020F0704030504030204" pitchFamily="34" charset="77"/>
              </a:rPr>
              <a:t>VpK</a:t>
            </a:r>
          </a:p>
        </p:txBody>
      </p:sp>
      <p:pic>
        <p:nvPicPr>
          <p:cNvPr id="7" name="Picture 6" descr="Icon&#10;&#10;Description automatically generated">
            <a:extLst>
              <a:ext uri="{FF2B5EF4-FFF2-40B4-BE49-F238E27FC236}">
                <a16:creationId xmlns:a16="http://schemas.microsoft.com/office/drawing/2014/main" id="{8BD40358-9B85-AC41-B7D6-815F2B424EE9}"/>
              </a:ext>
            </a:extLst>
          </p:cNvPr>
          <p:cNvPicPr>
            <a:picLocks noChangeAspect="1"/>
          </p:cNvPicPr>
          <p:nvPr/>
        </p:nvPicPr>
        <p:blipFill>
          <a:blip r:embed="rId2"/>
          <a:stretch>
            <a:fillRect/>
          </a:stretch>
        </p:blipFill>
        <p:spPr>
          <a:xfrm>
            <a:off x="2506325" y="3075076"/>
            <a:ext cx="1386962" cy="1386962"/>
          </a:xfrm>
          <a:prstGeom prst="rect">
            <a:avLst/>
          </a:prstGeom>
        </p:spPr>
      </p:pic>
      <p:sp>
        <p:nvSpPr>
          <p:cNvPr id="5" name="Title 1">
            <a:extLst>
              <a:ext uri="{FF2B5EF4-FFF2-40B4-BE49-F238E27FC236}">
                <a16:creationId xmlns:a16="http://schemas.microsoft.com/office/drawing/2014/main" id="{3201FDC5-99BC-D248-9C64-970FF5FF3412}"/>
              </a:ext>
            </a:extLst>
          </p:cNvPr>
          <p:cNvSpPr txBox="1">
            <a:spLocks/>
          </p:cNvSpPr>
          <p:nvPr/>
        </p:nvSpPr>
        <p:spPr>
          <a:xfrm>
            <a:off x="4175759" y="4006335"/>
            <a:ext cx="5882641" cy="3693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i="1" dirty="0">
                <a:solidFill>
                  <a:srgbClr val="326CE5"/>
                </a:solidFill>
                <a:latin typeface="Arial Rounded MT Bold" panose="020F0704030504030204" pitchFamily="34" charset="77"/>
              </a:rPr>
              <a:t>“Visualizing  what’s inside of Kubernetes”</a:t>
            </a:r>
          </a:p>
        </p:txBody>
      </p:sp>
      <p:sp>
        <p:nvSpPr>
          <p:cNvPr id="8" name="Title 1">
            <a:extLst>
              <a:ext uri="{FF2B5EF4-FFF2-40B4-BE49-F238E27FC236}">
                <a16:creationId xmlns:a16="http://schemas.microsoft.com/office/drawing/2014/main" id="{384C2902-E10E-1541-ADDB-D1C7B560672A}"/>
              </a:ext>
            </a:extLst>
          </p:cNvPr>
          <p:cNvSpPr txBox="1">
            <a:spLocks/>
          </p:cNvSpPr>
          <p:nvPr/>
        </p:nvSpPr>
        <p:spPr>
          <a:xfrm>
            <a:off x="1989400" y="5235281"/>
            <a:ext cx="8390998"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solidFill>
                  <a:srgbClr val="326CE5"/>
                </a:solidFill>
                <a:latin typeface="Arial Rounded MT Bold" panose="020F0704030504030204" pitchFamily="34" charset="77"/>
              </a:rPr>
              <a:t>Custom cross references, x-refs</a:t>
            </a:r>
          </a:p>
        </p:txBody>
      </p:sp>
    </p:spTree>
    <p:extLst>
      <p:ext uri="{BB962C8B-B14F-4D97-AF65-F5344CB8AC3E}">
        <p14:creationId xmlns:p14="http://schemas.microsoft.com/office/powerpoint/2010/main" val="237482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CA1A60D-E20A-114A-8FC6-8368366C4208}"/>
              </a:ext>
            </a:extLst>
          </p:cNvPr>
          <p:cNvSpPr txBox="1">
            <a:spLocks/>
          </p:cNvSpPr>
          <p:nvPr/>
        </p:nvSpPr>
        <p:spPr>
          <a:xfrm>
            <a:off x="4290639" y="3029356"/>
            <a:ext cx="6343759"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dirty="0">
                <a:solidFill>
                  <a:srgbClr val="326CE5"/>
                </a:solidFill>
                <a:latin typeface="Arial Rounded MT Bold" panose="020F0704030504030204" pitchFamily="34" charset="77"/>
              </a:rPr>
              <a:t>Visual parsed Kubernetes</a:t>
            </a:r>
          </a:p>
        </p:txBody>
      </p:sp>
      <p:sp>
        <p:nvSpPr>
          <p:cNvPr id="6" name="Title 1">
            <a:extLst>
              <a:ext uri="{FF2B5EF4-FFF2-40B4-BE49-F238E27FC236}">
                <a16:creationId xmlns:a16="http://schemas.microsoft.com/office/drawing/2014/main" id="{2A0DDC25-726A-D346-B626-7DF96B799B0D}"/>
              </a:ext>
            </a:extLst>
          </p:cNvPr>
          <p:cNvSpPr txBox="1">
            <a:spLocks/>
          </p:cNvSpPr>
          <p:nvPr/>
        </p:nvSpPr>
        <p:spPr>
          <a:xfrm>
            <a:off x="1847933" y="1304306"/>
            <a:ext cx="2703747" cy="136269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9600" dirty="0">
                <a:solidFill>
                  <a:srgbClr val="326CE5"/>
                </a:solidFill>
                <a:latin typeface="Arial Rounded MT Bold" panose="020F0704030504030204" pitchFamily="34" charset="77"/>
              </a:rPr>
              <a:t>VpK</a:t>
            </a:r>
          </a:p>
        </p:txBody>
      </p:sp>
      <p:pic>
        <p:nvPicPr>
          <p:cNvPr id="7" name="Picture 6" descr="Icon&#10;&#10;Description automatically generated">
            <a:extLst>
              <a:ext uri="{FF2B5EF4-FFF2-40B4-BE49-F238E27FC236}">
                <a16:creationId xmlns:a16="http://schemas.microsoft.com/office/drawing/2014/main" id="{8BD40358-9B85-AC41-B7D6-815F2B424EE9}"/>
              </a:ext>
            </a:extLst>
          </p:cNvPr>
          <p:cNvPicPr>
            <a:picLocks noChangeAspect="1"/>
          </p:cNvPicPr>
          <p:nvPr/>
        </p:nvPicPr>
        <p:blipFill>
          <a:blip r:embed="rId2"/>
          <a:stretch>
            <a:fillRect/>
          </a:stretch>
        </p:blipFill>
        <p:spPr>
          <a:xfrm>
            <a:off x="2506325" y="3075076"/>
            <a:ext cx="1386962" cy="1386962"/>
          </a:xfrm>
          <a:prstGeom prst="rect">
            <a:avLst/>
          </a:prstGeom>
        </p:spPr>
      </p:pic>
      <p:sp>
        <p:nvSpPr>
          <p:cNvPr id="5" name="Title 1">
            <a:extLst>
              <a:ext uri="{FF2B5EF4-FFF2-40B4-BE49-F238E27FC236}">
                <a16:creationId xmlns:a16="http://schemas.microsoft.com/office/drawing/2014/main" id="{3201FDC5-99BC-D248-9C64-970FF5FF3412}"/>
              </a:ext>
            </a:extLst>
          </p:cNvPr>
          <p:cNvSpPr txBox="1">
            <a:spLocks/>
          </p:cNvSpPr>
          <p:nvPr/>
        </p:nvSpPr>
        <p:spPr>
          <a:xfrm>
            <a:off x="4175759" y="4006335"/>
            <a:ext cx="5882641" cy="3693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i="1" dirty="0">
                <a:solidFill>
                  <a:srgbClr val="326CE5"/>
                </a:solidFill>
                <a:latin typeface="Arial Rounded MT Bold" panose="020F0704030504030204" pitchFamily="34" charset="77"/>
              </a:rPr>
              <a:t>“Visualizing  what’s inside of Kubernetes”</a:t>
            </a:r>
          </a:p>
        </p:txBody>
      </p:sp>
      <p:sp>
        <p:nvSpPr>
          <p:cNvPr id="8" name="Title 1">
            <a:extLst>
              <a:ext uri="{FF2B5EF4-FFF2-40B4-BE49-F238E27FC236}">
                <a16:creationId xmlns:a16="http://schemas.microsoft.com/office/drawing/2014/main" id="{384C2902-E10E-1541-ADDB-D1C7B560672A}"/>
              </a:ext>
            </a:extLst>
          </p:cNvPr>
          <p:cNvSpPr txBox="1">
            <a:spLocks/>
          </p:cNvSpPr>
          <p:nvPr/>
        </p:nvSpPr>
        <p:spPr>
          <a:xfrm>
            <a:off x="1989400" y="5235281"/>
            <a:ext cx="8390998"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solidFill>
                  <a:srgbClr val="326CE5"/>
                </a:solidFill>
                <a:latin typeface="Arial Rounded MT Bold" panose="020F0704030504030204" pitchFamily="34" charset="77"/>
              </a:rPr>
              <a:t>Snapshot creation</a:t>
            </a:r>
          </a:p>
        </p:txBody>
      </p:sp>
    </p:spTree>
    <p:extLst>
      <p:ext uri="{BB962C8B-B14F-4D97-AF65-F5344CB8AC3E}">
        <p14:creationId xmlns:p14="http://schemas.microsoft.com/office/powerpoint/2010/main" val="3485337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CA1A60D-E20A-114A-8FC6-8368366C4208}"/>
              </a:ext>
            </a:extLst>
          </p:cNvPr>
          <p:cNvSpPr txBox="1">
            <a:spLocks/>
          </p:cNvSpPr>
          <p:nvPr/>
        </p:nvSpPr>
        <p:spPr>
          <a:xfrm>
            <a:off x="4290639" y="3029356"/>
            <a:ext cx="6343759"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dirty="0">
                <a:solidFill>
                  <a:srgbClr val="326CE5"/>
                </a:solidFill>
                <a:latin typeface="Arial Rounded MT Bold" panose="020F0704030504030204" pitchFamily="34" charset="77"/>
              </a:rPr>
              <a:t>Visual parsed Kubernetes</a:t>
            </a:r>
          </a:p>
        </p:txBody>
      </p:sp>
      <p:sp>
        <p:nvSpPr>
          <p:cNvPr id="6" name="Title 1">
            <a:extLst>
              <a:ext uri="{FF2B5EF4-FFF2-40B4-BE49-F238E27FC236}">
                <a16:creationId xmlns:a16="http://schemas.microsoft.com/office/drawing/2014/main" id="{2A0DDC25-726A-D346-B626-7DF96B799B0D}"/>
              </a:ext>
            </a:extLst>
          </p:cNvPr>
          <p:cNvSpPr txBox="1">
            <a:spLocks/>
          </p:cNvSpPr>
          <p:nvPr/>
        </p:nvSpPr>
        <p:spPr>
          <a:xfrm>
            <a:off x="1847933" y="1304306"/>
            <a:ext cx="2703747" cy="136269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9600" dirty="0">
                <a:solidFill>
                  <a:srgbClr val="326CE5"/>
                </a:solidFill>
                <a:latin typeface="Arial Rounded MT Bold" panose="020F0704030504030204" pitchFamily="34" charset="77"/>
              </a:rPr>
              <a:t>VpK</a:t>
            </a:r>
          </a:p>
        </p:txBody>
      </p:sp>
      <p:pic>
        <p:nvPicPr>
          <p:cNvPr id="7" name="Picture 6" descr="Icon&#10;&#10;Description automatically generated">
            <a:extLst>
              <a:ext uri="{FF2B5EF4-FFF2-40B4-BE49-F238E27FC236}">
                <a16:creationId xmlns:a16="http://schemas.microsoft.com/office/drawing/2014/main" id="{8BD40358-9B85-AC41-B7D6-815F2B424EE9}"/>
              </a:ext>
            </a:extLst>
          </p:cNvPr>
          <p:cNvPicPr>
            <a:picLocks noChangeAspect="1"/>
          </p:cNvPicPr>
          <p:nvPr/>
        </p:nvPicPr>
        <p:blipFill>
          <a:blip r:embed="rId2"/>
          <a:stretch>
            <a:fillRect/>
          </a:stretch>
        </p:blipFill>
        <p:spPr>
          <a:xfrm>
            <a:off x="2506325" y="3075076"/>
            <a:ext cx="1386962" cy="1386962"/>
          </a:xfrm>
          <a:prstGeom prst="rect">
            <a:avLst/>
          </a:prstGeom>
        </p:spPr>
      </p:pic>
      <p:sp>
        <p:nvSpPr>
          <p:cNvPr id="5" name="Title 1">
            <a:extLst>
              <a:ext uri="{FF2B5EF4-FFF2-40B4-BE49-F238E27FC236}">
                <a16:creationId xmlns:a16="http://schemas.microsoft.com/office/drawing/2014/main" id="{3201FDC5-99BC-D248-9C64-970FF5FF3412}"/>
              </a:ext>
            </a:extLst>
          </p:cNvPr>
          <p:cNvSpPr txBox="1">
            <a:spLocks/>
          </p:cNvSpPr>
          <p:nvPr/>
        </p:nvSpPr>
        <p:spPr>
          <a:xfrm>
            <a:off x="4175759" y="4006335"/>
            <a:ext cx="5882641" cy="3693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i="1" dirty="0">
                <a:solidFill>
                  <a:srgbClr val="326CE5"/>
                </a:solidFill>
                <a:latin typeface="Arial Rounded MT Bold" panose="020F0704030504030204" pitchFamily="34" charset="77"/>
              </a:rPr>
              <a:t>“Visualizing  what’s inside of Kubernetes”</a:t>
            </a:r>
          </a:p>
        </p:txBody>
      </p:sp>
      <p:sp>
        <p:nvSpPr>
          <p:cNvPr id="8" name="Title 1">
            <a:extLst>
              <a:ext uri="{FF2B5EF4-FFF2-40B4-BE49-F238E27FC236}">
                <a16:creationId xmlns:a16="http://schemas.microsoft.com/office/drawing/2014/main" id="{384C2902-E10E-1541-ADDB-D1C7B560672A}"/>
              </a:ext>
            </a:extLst>
          </p:cNvPr>
          <p:cNvSpPr txBox="1">
            <a:spLocks/>
          </p:cNvSpPr>
          <p:nvPr/>
        </p:nvSpPr>
        <p:spPr>
          <a:xfrm>
            <a:off x="1989400" y="5235281"/>
            <a:ext cx="8390998"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solidFill>
                  <a:srgbClr val="326CE5"/>
                </a:solidFill>
                <a:latin typeface="Arial Rounded MT Bold" panose="020F0704030504030204" pitchFamily="34" charset="77"/>
              </a:rPr>
              <a:t>Schematics</a:t>
            </a:r>
          </a:p>
        </p:txBody>
      </p:sp>
    </p:spTree>
    <p:extLst>
      <p:ext uri="{BB962C8B-B14F-4D97-AF65-F5344CB8AC3E}">
        <p14:creationId xmlns:p14="http://schemas.microsoft.com/office/powerpoint/2010/main" val="1099514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CA1A60D-E20A-114A-8FC6-8368366C4208}"/>
              </a:ext>
            </a:extLst>
          </p:cNvPr>
          <p:cNvSpPr txBox="1">
            <a:spLocks/>
          </p:cNvSpPr>
          <p:nvPr/>
        </p:nvSpPr>
        <p:spPr>
          <a:xfrm>
            <a:off x="4290639" y="3029356"/>
            <a:ext cx="6343759"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dirty="0">
                <a:solidFill>
                  <a:srgbClr val="326CE5"/>
                </a:solidFill>
                <a:latin typeface="Arial Rounded MT Bold" panose="020F0704030504030204" pitchFamily="34" charset="77"/>
              </a:rPr>
              <a:t>Visual parsed Kubernetes</a:t>
            </a:r>
          </a:p>
        </p:txBody>
      </p:sp>
      <p:sp>
        <p:nvSpPr>
          <p:cNvPr id="6" name="Title 1">
            <a:extLst>
              <a:ext uri="{FF2B5EF4-FFF2-40B4-BE49-F238E27FC236}">
                <a16:creationId xmlns:a16="http://schemas.microsoft.com/office/drawing/2014/main" id="{2A0DDC25-726A-D346-B626-7DF96B799B0D}"/>
              </a:ext>
            </a:extLst>
          </p:cNvPr>
          <p:cNvSpPr txBox="1">
            <a:spLocks/>
          </p:cNvSpPr>
          <p:nvPr/>
        </p:nvSpPr>
        <p:spPr>
          <a:xfrm>
            <a:off x="1847933" y="1304306"/>
            <a:ext cx="2703747" cy="136269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9600" dirty="0">
                <a:solidFill>
                  <a:srgbClr val="326CE5"/>
                </a:solidFill>
                <a:latin typeface="Arial Rounded MT Bold" panose="020F0704030504030204" pitchFamily="34" charset="77"/>
              </a:rPr>
              <a:t>VpK</a:t>
            </a:r>
          </a:p>
        </p:txBody>
      </p:sp>
      <p:pic>
        <p:nvPicPr>
          <p:cNvPr id="7" name="Picture 6" descr="Icon&#10;&#10;Description automatically generated">
            <a:extLst>
              <a:ext uri="{FF2B5EF4-FFF2-40B4-BE49-F238E27FC236}">
                <a16:creationId xmlns:a16="http://schemas.microsoft.com/office/drawing/2014/main" id="{8BD40358-9B85-AC41-B7D6-815F2B424EE9}"/>
              </a:ext>
            </a:extLst>
          </p:cNvPr>
          <p:cNvPicPr>
            <a:picLocks noChangeAspect="1"/>
          </p:cNvPicPr>
          <p:nvPr/>
        </p:nvPicPr>
        <p:blipFill>
          <a:blip r:embed="rId2"/>
          <a:stretch>
            <a:fillRect/>
          </a:stretch>
        </p:blipFill>
        <p:spPr>
          <a:xfrm>
            <a:off x="2506325" y="3075076"/>
            <a:ext cx="1386962" cy="1386962"/>
          </a:xfrm>
          <a:prstGeom prst="rect">
            <a:avLst/>
          </a:prstGeom>
        </p:spPr>
      </p:pic>
      <p:sp>
        <p:nvSpPr>
          <p:cNvPr id="5" name="Title 1">
            <a:extLst>
              <a:ext uri="{FF2B5EF4-FFF2-40B4-BE49-F238E27FC236}">
                <a16:creationId xmlns:a16="http://schemas.microsoft.com/office/drawing/2014/main" id="{3201FDC5-99BC-D248-9C64-970FF5FF3412}"/>
              </a:ext>
            </a:extLst>
          </p:cNvPr>
          <p:cNvSpPr txBox="1">
            <a:spLocks/>
          </p:cNvSpPr>
          <p:nvPr/>
        </p:nvSpPr>
        <p:spPr>
          <a:xfrm>
            <a:off x="4175759" y="4006335"/>
            <a:ext cx="5882641" cy="3693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i="1" dirty="0">
                <a:solidFill>
                  <a:srgbClr val="326CE5"/>
                </a:solidFill>
                <a:latin typeface="Arial Rounded MT Bold" panose="020F0704030504030204" pitchFamily="34" charset="77"/>
              </a:rPr>
              <a:t>“Visualizing  what’s inside of Kubernetes”</a:t>
            </a:r>
          </a:p>
        </p:txBody>
      </p:sp>
      <p:sp>
        <p:nvSpPr>
          <p:cNvPr id="8" name="Title 1">
            <a:extLst>
              <a:ext uri="{FF2B5EF4-FFF2-40B4-BE49-F238E27FC236}">
                <a16:creationId xmlns:a16="http://schemas.microsoft.com/office/drawing/2014/main" id="{384C2902-E10E-1541-ADDB-D1C7B560672A}"/>
              </a:ext>
            </a:extLst>
          </p:cNvPr>
          <p:cNvSpPr txBox="1">
            <a:spLocks/>
          </p:cNvSpPr>
          <p:nvPr/>
        </p:nvSpPr>
        <p:spPr>
          <a:xfrm>
            <a:off x="1989400" y="5235281"/>
            <a:ext cx="8390998"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solidFill>
                  <a:srgbClr val="326CE5"/>
                </a:solidFill>
                <a:latin typeface="Arial Rounded MT Bold" panose="020F0704030504030204" pitchFamily="34" charset="77"/>
              </a:rPr>
              <a:t>Graphic View</a:t>
            </a:r>
          </a:p>
        </p:txBody>
      </p:sp>
    </p:spTree>
    <p:extLst>
      <p:ext uri="{BB962C8B-B14F-4D97-AF65-F5344CB8AC3E}">
        <p14:creationId xmlns:p14="http://schemas.microsoft.com/office/powerpoint/2010/main" val="1154803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CA1A60D-E20A-114A-8FC6-8368366C4208}"/>
              </a:ext>
            </a:extLst>
          </p:cNvPr>
          <p:cNvSpPr txBox="1">
            <a:spLocks/>
          </p:cNvSpPr>
          <p:nvPr/>
        </p:nvSpPr>
        <p:spPr>
          <a:xfrm>
            <a:off x="4290639" y="3029356"/>
            <a:ext cx="6343759"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dirty="0">
                <a:solidFill>
                  <a:srgbClr val="326CE5"/>
                </a:solidFill>
                <a:latin typeface="Arial Rounded MT Bold" panose="020F0704030504030204" pitchFamily="34" charset="77"/>
              </a:rPr>
              <a:t>Visual parsed Kubernetes</a:t>
            </a:r>
          </a:p>
        </p:txBody>
      </p:sp>
      <p:sp>
        <p:nvSpPr>
          <p:cNvPr id="6" name="Title 1">
            <a:extLst>
              <a:ext uri="{FF2B5EF4-FFF2-40B4-BE49-F238E27FC236}">
                <a16:creationId xmlns:a16="http://schemas.microsoft.com/office/drawing/2014/main" id="{2A0DDC25-726A-D346-B626-7DF96B799B0D}"/>
              </a:ext>
            </a:extLst>
          </p:cNvPr>
          <p:cNvSpPr txBox="1">
            <a:spLocks/>
          </p:cNvSpPr>
          <p:nvPr/>
        </p:nvSpPr>
        <p:spPr>
          <a:xfrm>
            <a:off x="1847933" y="1304306"/>
            <a:ext cx="2703747" cy="136269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9600" dirty="0">
                <a:solidFill>
                  <a:srgbClr val="326CE5"/>
                </a:solidFill>
                <a:latin typeface="Arial Rounded MT Bold" panose="020F0704030504030204" pitchFamily="34" charset="77"/>
              </a:rPr>
              <a:t>VpK</a:t>
            </a:r>
          </a:p>
        </p:txBody>
      </p:sp>
      <p:pic>
        <p:nvPicPr>
          <p:cNvPr id="7" name="Picture 6" descr="Icon&#10;&#10;Description automatically generated">
            <a:extLst>
              <a:ext uri="{FF2B5EF4-FFF2-40B4-BE49-F238E27FC236}">
                <a16:creationId xmlns:a16="http://schemas.microsoft.com/office/drawing/2014/main" id="{8BD40358-9B85-AC41-B7D6-815F2B424EE9}"/>
              </a:ext>
            </a:extLst>
          </p:cNvPr>
          <p:cNvPicPr>
            <a:picLocks noChangeAspect="1"/>
          </p:cNvPicPr>
          <p:nvPr/>
        </p:nvPicPr>
        <p:blipFill>
          <a:blip r:embed="rId2"/>
          <a:stretch>
            <a:fillRect/>
          </a:stretch>
        </p:blipFill>
        <p:spPr>
          <a:xfrm>
            <a:off x="2506325" y="3075076"/>
            <a:ext cx="1386962" cy="1386962"/>
          </a:xfrm>
          <a:prstGeom prst="rect">
            <a:avLst/>
          </a:prstGeom>
        </p:spPr>
      </p:pic>
      <p:sp>
        <p:nvSpPr>
          <p:cNvPr id="5" name="Title 1">
            <a:extLst>
              <a:ext uri="{FF2B5EF4-FFF2-40B4-BE49-F238E27FC236}">
                <a16:creationId xmlns:a16="http://schemas.microsoft.com/office/drawing/2014/main" id="{3201FDC5-99BC-D248-9C64-970FF5FF3412}"/>
              </a:ext>
            </a:extLst>
          </p:cNvPr>
          <p:cNvSpPr txBox="1">
            <a:spLocks/>
          </p:cNvSpPr>
          <p:nvPr/>
        </p:nvSpPr>
        <p:spPr>
          <a:xfrm>
            <a:off x="4175759" y="4006335"/>
            <a:ext cx="5882641" cy="3693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i="1" dirty="0">
                <a:solidFill>
                  <a:srgbClr val="326CE5"/>
                </a:solidFill>
                <a:latin typeface="Arial Rounded MT Bold" panose="020F0704030504030204" pitchFamily="34" charset="77"/>
              </a:rPr>
              <a:t>“Visualizing  what’s inside of Kubernetes”</a:t>
            </a:r>
          </a:p>
        </p:txBody>
      </p:sp>
      <p:sp>
        <p:nvSpPr>
          <p:cNvPr id="8" name="Title 1">
            <a:extLst>
              <a:ext uri="{FF2B5EF4-FFF2-40B4-BE49-F238E27FC236}">
                <a16:creationId xmlns:a16="http://schemas.microsoft.com/office/drawing/2014/main" id="{384C2902-E10E-1541-ADDB-D1C7B560672A}"/>
              </a:ext>
            </a:extLst>
          </p:cNvPr>
          <p:cNvSpPr txBox="1">
            <a:spLocks/>
          </p:cNvSpPr>
          <p:nvPr/>
        </p:nvSpPr>
        <p:spPr>
          <a:xfrm>
            <a:off x="1989400" y="5235281"/>
            <a:ext cx="8390998"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solidFill>
                  <a:srgbClr val="326CE5"/>
                </a:solidFill>
                <a:latin typeface="Arial Rounded MT Bold" panose="020F0704030504030204" pitchFamily="34" charset="77"/>
              </a:rPr>
              <a:t>Table View</a:t>
            </a:r>
          </a:p>
        </p:txBody>
      </p:sp>
    </p:spTree>
    <p:extLst>
      <p:ext uri="{BB962C8B-B14F-4D97-AF65-F5344CB8AC3E}">
        <p14:creationId xmlns:p14="http://schemas.microsoft.com/office/powerpoint/2010/main" val="2933578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CA1A60D-E20A-114A-8FC6-8368366C4208}"/>
              </a:ext>
            </a:extLst>
          </p:cNvPr>
          <p:cNvSpPr txBox="1">
            <a:spLocks/>
          </p:cNvSpPr>
          <p:nvPr/>
        </p:nvSpPr>
        <p:spPr>
          <a:xfrm>
            <a:off x="4290639" y="3029356"/>
            <a:ext cx="6343759"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dirty="0">
                <a:solidFill>
                  <a:srgbClr val="326CE5"/>
                </a:solidFill>
                <a:latin typeface="Arial Rounded MT Bold" panose="020F0704030504030204" pitchFamily="34" charset="77"/>
              </a:rPr>
              <a:t>Visual parsed Kubernetes</a:t>
            </a:r>
          </a:p>
        </p:txBody>
      </p:sp>
      <p:sp>
        <p:nvSpPr>
          <p:cNvPr id="6" name="Title 1">
            <a:extLst>
              <a:ext uri="{FF2B5EF4-FFF2-40B4-BE49-F238E27FC236}">
                <a16:creationId xmlns:a16="http://schemas.microsoft.com/office/drawing/2014/main" id="{2A0DDC25-726A-D346-B626-7DF96B799B0D}"/>
              </a:ext>
            </a:extLst>
          </p:cNvPr>
          <p:cNvSpPr txBox="1">
            <a:spLocks/>
          </p:cNvSpPr>
          <p:nvPr/>
        </p:nvSpPr>
        <p:spPr>
          <a:xfrm>
            <a:off x="1847933" y="1304306"/>
            <a:ext cx="2703747" cy="136269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9600" dirty="0">
                <a:solidFill>
                  <a:srgbClr val="326CE5"/>
                </a:solidFill>
                <a:latin typeface="Arial Rounded MT Bold" panose="020F0704030504030204" pitchFamily="34" charset="77"/>
              </a:rPr>
              <a:t>VpK</a:t>
            </a:r>
          </a:p>
        </p:txBody>
      </p:sp>
      <p:pic>
        <p:nvPicPr>
          <p:cNvPr id="7" name="Picture 6" descr="Icon&#10;&#10;Description automatically generated">
            <a:extLst>
              <a:ext uri="{FF2B5EF4-FFF2-40B4-BE49-F238E27FC236}">
                <a16:creationId xmlns:a16="http://schemas.microsoft.com/office/drawing/2014/main" id="{8BD40358-9B85-AC41-B7D6-815F2B424EE9}"/>
              </a:ext>
            </a:extLst>
          </p:cNvPr>
          <p:cNvPicPr>
            <a:picLocks noChangeAspect="1"/>
          </p:cNvPicPr>
          <p:nvPr/>
        </p:nvPicPr>
        <p:blipFill>
          <a:blip r:embed="rId2"/>
          <a:stretch>
            <a:fillRect/>
          </a:stretch>
        </p:blipFill>
        <p:spPr>
          <a:xfrm>
            <a:off x="2506325" y="3075076"/>
            <a:ext cx="1386962" cy="1386962"/>
          </a:xfrm>
          <a:prstGeom prst="rect">
            <a:avLst/>
          </a:prstGeom>
        </p:spPr>
      </p:pic>
      <p:sp>
        <p:nvSpPr>
          <p:cNvPr id="5" name="Title 1">
            <a:extLst>
              <a:ext uri="{FF2B5EF4-FFF2-40B4-BE49-F238E27FC236}">
                <a16:creationId xmlns:a16="http://schemas.microsoft.com/office/drawing/2014/main" id="{3201FDC5-99BC-D248-9C64-970FF5FF3412}"/>
              </a:ext>
            </a:extLst>
          </p:cNvPr>
          <p:cNvSpPr txBox="1">
            <a:spLocks/>
          </p:cNvSpPr>
          <p:nvPr/>
        </p:nvSpPr>
        <p:spPr>
          <a:xfrm>
            <a:off x="4175759" y="4006335"/>
            <a:ext cx="5882641" cy="3693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i="1" dirty="0">
                <a:solidFill>
                  <a:srgbClr val="326CE5"/>
                </a:solidFill>
                <a:latin typeface="Arial Rounded MT Bold" panose="020F0704030504030204" pitchFamily="34" charset="77"/>
              </a:rPr>
              <a:t>“Visualizing  what’s inside of Kubernetes”</a:t>
            </a:r>
          </a:p>
        </p:txBody>
      </p:sp>
      <p:sp>
        <p:nvSpPr>
          <p:cNvPr id="8" name="Title 1">
            <a:extLst>
              <a:ext uri="{FF2B5EF4-FFF2-40B4-BE49-F238E27FC236}">
                <a16:creationId xmlns:a16="http://schemas.microsoft.com/office/drawing/2014/main" id="{384C2902-E10E-1541-ADDB-D1C7B560672A}"/>
              </a:ext>
            </a:extLst>
          </p:cNvPr>
          <p:cNvSpPr txBox="1">
            <a:spLocks/>
          </p:cNvSpPr>
          <p:nvPr/>
        </p:nvSpPr>
        <p:spPr>
          <a:xfrm>
            <a:off x="1989400" y="5235281"/>
            <a:ext cx="8390998"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solidFill>
                  <a:srgbClr val="326CE5"/>
                </a:solidFill>
                <a:latin typeface="Arial Rounded MT Bold" panose="020F0704030504030204" pitchFamily="34" charset="77"/>
              </a:rPr>
              <a:t>Security</a:t>
            </a:r>
          </a:p>
        </p:txBody>
      </p:sp>
    </p:spTree>
    <p:extLst>
      <p:ext uri="{BB962C8B-B14F-4D97-AF65-F5344CB8AC3E}">
        <p14:creationId xmlns:p14="http://schemas.microsoft.com/office/powerpoint/2010/main" val="3349014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CA1A60D-E20A-114A-8FC6-8368366C4208}"/>
              </a:ext>
            </a:extLst>
          </p:cNvPr>
          <p:cNvSpPr txBox="1">
            <a:spLocks/>
          </p:cNvSpPr>
          <p:nvPr/>
        </p:nvSpPr>
        <p:spPr>
          <a:xfrm>
            <a:off x="4290639" y="3029356"/>
            <a:ext cx="6343759"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dirty="0">
                <a:solidFill>
                  <a:srgbClr val="326CE5"/>
                </a:solidFill>
                <a:latin typeface="Arial Rounded MT Bold" panose="020F0704030504030204" pitchFamily="34" charset="77"/>
              </a:rPr>
              <a:t>Visual parsed Kubernetes</a:t>
            </a:r>
          </a:p>
        </p:txBody>
      </p:sp>
      <p:sp>
        <p:nvSpPr>
          <p:cNvPr id="6" name="Title 1">
            <a:extLst>
              <a:ext uri="{FF2B5EF4-FFF2-40B4-BE49-F238E27FC236}">
                <a16:creationId xmlns:a16="http://schemas.microsoft.com/office/drawing/2014/main" id="{2A0DDC25-726A-D346-B626-7DF96B799B0D}"/>
              </a:ext>
            </a:extLst>
          </p:cNvPr>
          <p:cNvSpPr txBox="1">
            <a:spLocks/>
          </p:cNvSpPr>
          <p:nvPr/>
        </p:nvSpPr>
        <p:spPr>
          <a:xfrm>
            <a:off x="1847933" y="1304306"/>
            <a:ext cx="2703747" cy="136269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9600" dirty="0">
                <a:solidFill>
                  <a:srgbClr val="326CE5"/>
                </a:solidFill>
                <a:latin typeface="Arial Rounded MT Bold" panose="020F0704030504030204" pitchFamily="34" charset="77"/>
              </a:rPr>
              <a:t>VpK</a:t>
            </a:r>
          </a:p>
        </p:txBody>
      </p:sp>
      <p:pic>
        <p:nvPicPr>
          <p:cNvPr id="7" name="Picture 6" descr="Icon&#10;&#10;Description automatically generated">
            <a:extLst>
              <a:ext uri="{FF2B5EF4-FFF2-40B4-BE49-F238E27FC236}">
                <a16:creationId xmlns:a16="http://schemas.microsoft.com/office/drawing/2014/main" id="{8BD40358-9B85-AC41-B7D6-815F2B424EE9}"/>
              </a:ext>
            </a:extLst>
          </p:cNvPr>
          <p:cNvPicPr>
            <a:picLocks noChangeAspect="1"/>
          </p:cNvPicPr>
          <p:nvPr/>
        </p:nvPicPr>
        <p:blipFill>
          <a:blip r:embed="rId2"/>
          <a:stretch>
            <a:fillRect/>
          </a:stretch>
        </p:blipFill>
        <p:spPr>
          <a:xfrm>
            <a:off x="2506325" y="3075076"/>
            <a:ext cx="1386962" cy="1386962"/>
          </a:xfrm>
          <a:prstGeom prst="rect">
            <a:avLst/>
          </a:prstGeom>
        </p:spPr>
      </p:pic>
      <p:sp>
        <p:nvSpPr>
          <p:cNvPr id="5" name="Title 1">
            <a:extLst>
              <a:ext uri="{FF2B5EF4-FFF2-40B4-BE49-F238E27FC236}">
                <a16:creationId xmlns:a16="http://schemas.microsoft.com/office/drawing/2014/main" id="{3201FDC5-99BC-D248-9C64-970FF5FF3412}"/>
              </a:ext>
            </a:extLst>
          </p:cNvPr>
          <p:cNvSpPr txBox="1">
            <a:spLocks/>
          </p:cNvSpPr>
          <p:nvPr/>
        </p:nvSpPr>
        <p:spPr>
          <a:xfrm>
            <a:off x="4175759" y="4006335"/>
            <a:ext cx="5882641" cy="3693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i="1" dirty="0">
                <a:solidFill>
                  <a:srgbClr val="326CE5"/>
                </a:solidFill>
                <a:latin typeface="Arial Rounded MT Bold" panose="020F0704030504030204" pitchFamily="34" charset="77"/>
              </a:rPr>
              <a:t>“Visualizing  what’s inside of Kubernetes”</a:t>
            </a:r>
          </a:p>
        </p:txBody>
      </p:sp>
      <p:sp>
        <p:nvSpPr>
          <p:cNvPr id="8" name="Title 1">
            <a:extLst>
              <a:ext uri="{FF2B5EF4-FFF2-40B4-BE49-F238E27FC236}">
                <a16:creationId xmlns:a16="http://schemas.microsoft.com/office/drawing/2014/main" id="{384C2902-E10E-1541-ADDB-D1C7B560672A}"/>
              </a:ext>
            </a:extLst>
          </p:cNvPr>
          <p:cNvSpPr txBox="1">
            <a:spLocks/>
          </p:cNvSpPr>
          <p:nvPr/>
        </p:nvSpPr>
        <p:spPr>
          <a:xfrm>
            <a:off x="1989400" y="5235281"/>
            <a:ext cx="8390998"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solidFill>
                  <a:srgbClr val="326CE5"/>
                </a:solidFill>
                <a:latin typeface="Arial Rounded MT Bold" panose="020F0704030504030204" pitchFamily="34" charset="77"/>
              </a:rPr>
              <a:t>Storage</a:t>
            </a:r>
          </a:p>
        </p:txBody>
      </p:sp>
    </p:spTree>
    <p:extLst>
      <p:ext uri="{BB962C8B-B14F-4D97-AF65-F5344CB8AC3E}">
        <p14:creationId xmlns:p14="http://schemas.microsoft.com/office/powerpoint/2010/main" val="3306806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CA1A60D-E20A-114A-8FC6-8368366C4208}"/>
              </a:ext>
            </a:extLst>
          </p:cNvPr>
          <p:cNvSpPr txBox="1">
            <a:spLocks/>
          </p:cNvSpPr>
          <p:nvPr/>
        </p:nvSpPr>
        <p:spPr>
          <a:xfrm>
            <a:off x="4460239" y="3069996"/>
            <a:ext cx="6343759"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dirty="0">
                <a:solidFill>
                  <a:srgbClr val="326CE5"/>
                </a:solidFill>
                <a:latin typeface="Arial Rounded MT Bold" panose="020F0704030504030204" pitchFamily="34" charset="77"/>
              </a:rPr>
              <a:t>Visual parsed Kubernetes</a:t>
            </a:r>
          </a:p>
        </p:txBody>
      </p:sp>
      <p:sp>
        <p:nvSpPr>
          <p:cNvPr id="6" name="Title 1">
            <a:extLst>
              <a:ext uri="{FF2B5EF4-FFF2-40B4-BE49-F238E27FC236}">
                <a16:creationId xmlns:a16="http://schemas.microsoft.com/office/drawing/2014/main" id="{2A0DDC25-726A-D346-B626-7DF96B799B0D}"/>
              </a:ext>
            </a:extLst>
          </p:cNvPr>
          <p:cNvSpPr txBox="1">
            <a:spLocks/>
          </p:cNvSpPr>
          <p:nvPr/>
        </p:nvSpPr>
        <p:spPr>
          <a:xfrm>
            <a:off x="1847933" y="1304306"/>
            <a:ext cx="3674564" cy="136269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9600" dirty="0">
                <a:solidFill>
                  <a:srgbClr val="326CE5"/>
                </a:solidFill>
                <a:latin typeface="Arial Rounded MT Bold" panose="020F0704030504030204" pitchFamily="34" charset="77"/>
              </a:rPr>
              <a:t>VpK</a:t>
            </a:r>
          </a:p>
        </p:txBody>
      </p:sp>
      <p:pic>
        <p:nvPicPr>
          <p:cNvPr id="7" name="Picture 6" descr="Icon&#10;&#10;Description automatically generated">
            <a:extLst>
              <a:ext uri="{FF2B5EF4-FFF2-40B4-BE49-F238E27FC236}">
                <a16:creationId xmlns:a16="http://schemas.microsoft.com/office/drawing/2014/main" id="{8BD40358-9B85-AC41-B7D6-815F2B424EE9}"/>
              </a:ext>
            </a:extLst>
          </p:cNvPr>
          <p:cNvPicPr>
            <a:picLocks noChangeAspect="1"/>
          </p:cNvPicPr>
          <p:nvPr/>
        </p:nvPicPr>
        <p:blipFill>
          <a:blip r:embed="rId2"/>
          <a:stretch>
            <a:fillRect/>
          </a:stretch>
        </p:blipFill>
        <p:spPr>
          <a:xfrm>
            <a:off x="2631440" y="3075076"/>
            <a:ext cx="1386962" cy="1386962"/>
          </a:xfrm>
          <a:prstGeom prst="rect">
            <a:avLst/>
          </a:prstGeom>
        </p:spPr>
      </p:pic>
      <p:sp>
        <p:nvSpPr>
          <p:cNvPr id="5" name="Title 1">
            <a:extLst>
              <a:ext uri="{FF2B5EF4-FFF2-40B4-BE49-F238E27FC236}">
                <a16:creationId xmlns:a16="http://schemas.microsoft.com/office/drawing/2014/main" id="{D324CF71-5F79-8348-A407-623B521B9C9F}"/>
              </a:ext>
            </a:extLst>
          </p:cNvPr>
          <p:cNvSpPr txBox="1">
            <a:spLocks/>
          </p:cNvSpPr>
          <p:nvPr/>
        </p:nvSpPr>
        <p:spPr>
          <a:xfrm>
            <a:off x="4389119" y="3925151"/>
            <a:ext cx="5882641" cy="3693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i="1" dirty="0">
                <a:solidFill>
                  <a:srgbClr val="326CE5"/>
                </a:solidFill>
                <a:latin typeface="Arial Rounded MT Bold" panose="020F0704030504030204" pitchFamily="34" charset="77"/>
              </a:rPr>
              <a:t>“Visualizing  what’s inside of Kubernetes”</a:t>
            </a:r>
          </a:p>
        </p:txBody>
      </p:sp>
    </p:spTree>
    <p:extLst>
      <p:ext uri="{BB962C8B-B14F-4D97-AF65-F5344CB8AC3E}">
        <p14:creationId xmlns:p14="http://schemas.microsoft.com/office/powerpoint/2010/main" val="2775388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CA1A60D-E20A-114A-8FC6-8368366C4208}"/>
              </a:ext>
            </a:extLst>
          </p:cNvPr>
          <p:cNvSpPr txBox="1">
            <a:spLocks/>
          </p:cNvSpPr>
          <p:nvPr/>
        </p:nvSpPr>
        <p:spPr>
          <a:xfrm>
            <a:off x="4290639" y="3029356"/>
            <a:ext cx="6343759"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dirty="0">
                <a:solidFill>
                  <a:srgbClr val="326CE5"/>
                </a:solidFill>
                <a:latin typeface="Arial Rounded MT Bold" panose="020F0704030504030204" pitchFamily="34" charset="77"/>
              </a:rPr>
              <a:t>Visual parsed Kubernetes</a:t>
            </a:r>
          </a:p>
        </p:txBody>
      </p:sp>
      <p:sp>
        <p:nvSpPr>
          <p:cNvPr id="6" name="Title 1">
            <a:extLst>
              <a:ext uri="{FF2B5EF4-FFF2-40B4-BE49-F238E27FC236}">
                <a16:creationId xmlns:a16="http://schemas.microsoft.com/office/drawing/2014/main" id="{2A0DDC25-726A-D346-B626-7DF96B799B0D}"/>
              </a:ext>
            </a:extLst>
          </p:cNvPr>
          <p:cNvSpPr txBox="1">
            <a:spLocks/>
          </p:cNvSpPr>
          <p:nvPr/>
        </p:nvSpPr>
        <p:spPr>
          <a:xfrm>
            <a:off x="1847933" y="1304306"/>
            <a:ext cx="2703747" cy="136269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9600" dirty="0">
                <a:solidFill>
                  <a:srgbClr val="326CE5"/>
                </a:solidFill>
                <a:latin typeface="Arial Rounded MT Bold" panose="020F0704030504030204" pitchFamily="34" charset="77"/>
              </a:rPr>
              <a:t>VpK</a:t>
            </a:r>
          </a:p>
        </p:txBody>
      </p:sp>
      <p:pic>
        <p:nvPicPr>
          <p:cNvPr id="7" name="Picture 6" descr="Icon&#10;&#10;Description automatically generated">
            <a:extLst>
              <a:ext uri="{FF2B5EF4-FFF2-40B4-BE49-F238E27FC236}">
                <a16:creationId xmlns:a16="http://schemas.microsoft.com/office/drawing/2014/main" id="{8BD40358-9B85-AC41-B7D6-815F2B424EE9}"/>
              </a:ext>
            </a:extLst>
          </p:cNvPr>
          <p:cNvPicPr>
            <a:picLocks noChangeAspect="1"/>
          </p:cNvPicPr>
          <p:nvPr/>
        </p:nvPicPr>
        <p:blipFill>
          <a:blip r:embed="rId2"/>
          <a:stretch>
            <a:fillRect/>
          </a:stretch>
        </p:blipFill>
        <p:spPr>
          <a:xfrm>
            <a:off x="2506325" y="3075076"/>
            <a:ext cx="1386962" cy="1386962"/>
          </a:xfrm>
          <a:prstGeom prst="rect">
            <a:avLst/>
          </a:prstGeom>
        </p:spPr>
      </p:pic>
      <p:sp>
        <p:nvSpPr>
          <p:cNvPr id="5" name="Title 1">
            <a:extLst>
              <a:ext uri="{FF2B5EF4-FFF2-40B4-BE49-F238E27FC236}">
                <a16:creationId xmlns:a16="http://schemas.microsoft.com/office/drawing/2014/main" id="{3201FDC5-99BC-D248-9C64-970FF5FF3412}"/>
              </a:ext>
            </a:extLst>
          </p:cNvPr>
          <p:cNvSpPr txBox="1">
            <a:spLocks/>
          </p:cNvSpPr>
          <p:nvPr/>
        </p:nvSpPr>
        <p:spPr>
          <a:xfrm>
            <a:off x="4175759" y="4006335"/>
            <a:ext cx="5882641" cy="3693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i="1" dirty="0">
                <a:solidFill>
                  <a:srgbClr val="326CE5"/>
                </a:solidFill>
                <a:latin typeface="Arial Rounded MT Bold" panose="020F0704030504030204" pitchFamily="34" charset="77"/>
              </a:rPr>
              <a:t>“Visualizing  what’s inside of Kubernetes”</a:t>
            </a:r>
          </a:p>
        </p:txBody>
      </p:sp>
      <p:sp>
        <p:nvSpPr>
          <p:cNvPr id="8" name="Title 1">
            <a:extLst>
              <a:ext uri="{FF2B5EF4-FFF2-40B4-BE49-F238E27FC236}">
                <a16:creationId xmlns:a16="http://schemas.microsoft.com/office/drawing/2014/main" id="{384C2902-E10E-1541-ADDB-D1C7B560672A}"/>
              </a:ext>
            </a:extLst>
          </p:cNvPr>
          <p:cNvSpPr txBox="1">
            <a:spLocks/>
          </p:cNvSpPr>
          <p:nvPr/>
        </p:nvSpPr>
        <p:spPr>
          <a:xfrm>
            <a:off x="1989400" y="5235281"/>
            <a:ext cx="8390998"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solidFill>
                  <a:srgbClr val="326CE5"/>
                </a:solidFill>
                <a:latin typeface="Arial Rounded MT Bold" panose="020F0704030504030204" pitchFamily="34" charset="77"/>
              </a:rPr>
              <a:t>Cluster</a:t>
            </a:r>
          </a:p>
        </p:txBody>
      </p:sp>
    </p:spTree>
    <p:extLst>
      <p:ext uri="{BB962C8B-B14F-4D97-AF65-F5344CB8AC3E}">
        <p14:creationId xmlns:p14="http://schemas.microsoft.com/office/powerpoint/2010/main" val="15307775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CA1A60D-E20A-114A-8FC6-8368366C4208}"/>
              </a:ext>
            </a:extLst>
          </p:cNvPr>
          <p:cNvSpPr txBox="1">
            <a:spLocks/>
          </p:cNvSpPr>
          <p:nvPr/>
        </p:nvSpPr>
        <p:spPr>
          <a:xfrm>
            <a:off x="4290639" y="3029356"/>
            <a:ext cx="6343759"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dirty="0">
                <a:solidFill>
                  <a:srgbClr val="326CE5"/>
                </a:solidFill>
                <a:latin typeface="Arial Rounded MT Bold" panose="020F0704030504030204" pitchFamily="34" charset="77"/>
              </a:rPr>
              <a:t>Visual parsed Kubernetes</a:t>
            </a:r>
          </a:p>
        </p:txBody>
      </p:sp>
      <p:sp>
        <p:nvSpPr>
          <p:cNvPr id="6" name="Title 1">
            <a:extLst>
              <a:ext uri="{FF2B5EF4-FFF2-40B4-BE49-F238E27FC236}">
                <a16:creationId xmlns:a16="http://schemas.microsoft.com/office/drawing/2014/main" id="{2A0DDC25-726A-D346-B626-7DF96B799B0D}"/>
              </a:ext>
            </a:extLst>
          </p:cNvPr>
          <p:cNvSpPr txBox="1">
            <a:spLocks/>
          </p:cNvSpPr>
          <p:nvPr/>
        </p:nvSpPr>
        <p:spPr>
          <a:xfrm>
            <a:off x="1847933" y="1304306"/>
            <a:ext cx="2703747" cy="136269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9600" dirty="0">
                <a:solidFill>
                  <a:srgbClr val="326CE5"/>
                </a:solidFill>
                <a:latin typeface="Arial Rounded MT Bold" panose="020F0704030504030204" pitchFamily="34" charset="77"/>
              </a:rPr>
              <a:t>VpK</a:t>
            </a:r>
          </a:p>
        </p:txBody>
      </p:sp>
      <p:pic>
        <p:nvPicPr>
          <p:cNvPr id="7" name="Picture 6" descr="Icon&#10;&#10;Description automatically generated">
            <a:extLst>
              <a:ext uri="{FF2B5EF4-FFF2-40B4-BE49-F238E27FC236}">
                <a16:creationId xmlns:a16="http://schemas.microsoft.com/office/drawing/2014/main" id="{8BD40358-9B85-AC41-B7D6-815F2B424EE9}"/>
              </a:ext>
            </a:extLst>
          </p:cNvPr>
          <p:cNvPicPr>
            <a:picLocks noChangeAspect="1"/>
          </p:cNvPicPr>
          <p:nvPr/>
        </p:nvPicPr>
        <p:blipFill>
          <a:blip r:embed="rId2"/>
          <a:stretch>
            <a:fillRect/>
          </a:stretch>
        </p:blipFill>
        <p:spPr>
          <a:xfrm>
            <a:off x="2506325" y="3075076"/>
            <a:ext cx="1386962" cy="1386962"/>
          </a:xfrm>
          <a:prstGeom prst="rect">
            <a:avLst/>
          </a:prstGeom>
        </p:spPr>
      </p:pic>
      <p:sp>
        <p:nvSpPr>
          <p:cNvPr id="5" name="Title 1">
            <a:extLst>
              <a:ext uri="{FF2B5EF4-FFF2-40B4-BE49-F238E27FC236}">
                <a16:creationId xmlns:a16="http://schemas.microsoft.com/office/drawing/2014/main" id="{3201FDC5-99BC-D248-9C64-970FF5FF3412}"/>
              </a:ext>
            </a:extLst>
          </p:cNvPr>
          <p:cNvSpPr txBox="1">
            <a:spLocks/>
          </p:cNvSpPr>
          <p:nvPr/>
        </p:nvSpPr>
        <p:spPr>
          <a:xfrm>
            <a:off x="4175759" y="4006335"/>
            <a:ext cx="5882641" cy="3693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i="1" dirty="0">
                <a:solidFill>
                  <a:srgbClr val="326CE5"/>
                </a:solidFill>
                <a:latin typeface="Arial Rounded MT Bold" panose="020F0704030504030204" pitchFamily="34" charset="77"/>
              </a:rPr>
              <a:t>“Visualizing  what’s inside of Kubernetes”</a:t>
            </a:r>
          </a:p>
        </p:txBody>
      </p:sp>
      <p:sp>
        <p:nvSpPr>
          <p:cNvPr id="8" name="Title 1">
            <a:extLst>
              <a:ext uri="{FF2B5EF4-FFF2-40B4-BE49-F238E27FC236}">
                <a16:creationId xmlns:a16="http://schemas.microsoft.com/office/drawing/2014/main" id="{384C2902-E10E-1541-ADDB-D1C7B560672A}"/>
              </a:ext>
            </a:extLst>
          </p:cNvPr>
          <p:cNvSpPr txBox="1">
            <a:spLocks/>
          </p:cNvSpPr>
          <p:nvPr/>
        </p:nvSpPr>
        <p:spPr>
          <a:xfrm>
            <a:off x="1989400" y="5235281"/>
            <a:ext cx="8390998"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solidFill>
                  <a:srgbClr val="326CE5"/>
                </a:solidFill>
                <a:latin typeface="Arial Rounded MT Bold" panose="020F0704030504030204" pitchFamily="34" charset="77"/>
              </a:rPr>
              <a:t>OwnerRef Links</a:t>
            </a:r>
          </a:p>
        </p:txBody>
      </p:sp>
    </p:spTree>
    <p:extLst>
      <p:ext uri="{BB962C8B-B14F-4D97-AF65-F5344CB8AC3E}">
        <p14:creationId xmlns:p14="http://schemas.microsoft.com/office/powerpoint/2010/main" val="75179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ounded Rectangle 32">
            <a:extLst>
              <a:ext uri="{FF2B5EF4-FFF2-40B4-BE49-F238E27FC236}">
                <a16:creationId xmlns:a16="http://schemas.microsoft.com/office/drawing/2014/main" id="{7F5F6D8D-5C0B-9A43-A426-31BE22332273}"/>
              </a:ext>
            </a:extLst>
          </p:cNvPr>
          <p:cNvSpPr/>
          <p:nvPr/>
        </p:nvSpPr>
        <p:spPr>
          <a:xfrm>
            <a:off x="8313924" y="871574"/>
            <a:ext cx="3299968" cy="5243331"/>
          </a:xfrm>
          <a:prstGeom prst="roundRect">
            <a:avLst>
              <a:gd name="adj" fmla="val 401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D6B6093C-3835-4743-A773-19B29D4F74A4}"/>
              </a:ext>
            </a:extLst>
          </p:cNvPr>
          <p:cNvSpPr/>
          <p:nvPr/>
        </p:nvSpPr>
        <p:spPr>
          <a:xfrm>
            <a:off x="623477" y="860102"/>
            <a:ext cx="7344866" cy="5254803"/>
          </a:xfrm>
          <a:prstGeom prst="roundRect">
            <a:avLst>
              <a:gd name="adj" fmla="val 401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68A9E95B-1FCB-9D42-BE20-FB8699AA6E78}"/>
              </a:ext>
            </a:extLst>
          </p:cNvPr>
          <p:cNvCxnSpPr>
            <a:cxnSpLocks/>
          </p:cNvCxnSpPr>
          <p:nvPr/>
        </p:nvCxnSpPr>
        <p:spPr>
          <a:xfrm>
            <a:off x="4540555" y="2140945"/>
            <a:ext cx="0" cy="379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9BE4D8D-3B2C-E14E-864E-4DBD270CF2E4}"/>
              </a:ext>
            </a:extLst>
          </p:cNvPr>
          <p:cNvCxnSpPr>
            <a:cxnSpLocks/>
          </p:cNvCxnSpPr>
          <p:nvPr/>
        </p:nvCxnSpPr>
        <p:spPr>
          <a:xfrm>
            <a:off x="7713469" y="2846808"/>
            <a:ext cx="855327" cy="0"/>
          </a:xfrm>
          <a:prstGeom prst="straightConnector1">
            <a:avLst/>
          </a:prstGeom>
          <a:ln w="508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CD73250-4117-7D4B-A1A9-CA0A2F2F5CBF}"/>
              </a:ext>
            </a:extLst>
          </p:cNvPr>
          <p:cNvGrpSpPr/>
          <p:nvPr/>
        </p:nvGrpSpPr>
        <p:grpSpPr>
          <a:xfrm>
            <a:off x="1107544" y="2295698"/>
            <a:ext cx="3061770" cy="3717691"/>
            <a:chOff x="1198282" y="1156863"/>
            <a:chExt cx="3061770" cy="3717691"/>
          </a:xfrm>
        </p:grpSpPr>
        <p:pic>
          <p:nvPicPr>
            <p:cNvPr id="6" name="Picture 5" descr="A picture containing diagram&#10;&#10;Description automatically generated">
              <a:extLst>
                <a:ext uri="{FF2B5EF4-FFF2-40B4-BE49-F238E27FC236}">
                  <a16:creationId xmlns:a16="http://schemas.microsoft.com/office/drawing/2014/main" id="{0BECB03F-499F-3346-96C0-A46951A24127}"/>
                </a:ext>
              </a:extLst>
            </p:cNvPr>
            <p:cNvPicPr>
              <a:picLocks noChangeAspect="1"/>
            </p:cNvPicPr>
            <p:nvPr/>
          </p:nvPicPr>
          <p:blipFill>
            <a:blip r:embed="rId3"/>
            <a:stretch>
              <a:fillRect/>
            </a:stretch>
          </p:blipFill>
          <p:spPr>
            <a:xfrm>
              <a:off x="1766461" y="1156863"/>
              <a:ext cx="2223825" cy="1458126"/>
            </a:xfrm>
            <a:prstGeom prst="rect">
              <a:avLst/>
            </a:prstGeom>
            <a:ln w="12700">
              <a:solidFill>
                <a:srgbClr val="0070C0"/>
              </a:solidFill>
            </a:ln>
          </p:spPr>
        </p:pic>
        <p:pic>
          <p:nvPicPr>
            <p:cNvPr id="4" name="Picture 3">
              <a:extLst>
                <a:ext uri="{FF2B5EF4-FFF2-40B4-BE49-F238E27FC236}">
                  <a16:creationId xmlns:a16="http://schemas.microsoft.com/office/drawing/2014/main" id="{E5BDC550-DE02-E948-AB39-8CE444638D11}"/>
                </a:ext>
              </a:extLst>
            </p:cNvPr>
            <p:cNvPicPr>
              <a:picLocks noChangeAspect="1"/>
            </p:cNvPicPr>
            <p:nvPr/>
          </p:nvPicPr>
          <p:blipFill>
            <a:blip r:embed="rId4"/>
            <a:stretch>
              <a:fillRect/>
            </a:stretch>
          </p:blipFill>
          <p:spPr>
            <a:xfrm>
              <a:off x="1198282" y="2286565"/>
              <a:ext cx="2256652" cy="1418853"/>
            </a:xfrm>
            <a:prstGeom prst="rect">
              <a:avLst/>
            </a:prstGeom>
            <a:ln w="12700">
              <a:solidFill>
                <a:srgbClr val="0070C0"/>
              </a:solidFill>
            </a:ln>
          </p:spPr>
        </p:pic>
        <p:pic>
          <p:nvPicPr>
            <p:cNvPr id="8" name="Picture 7" descr="Bubble chart&#10;&#10;Description automatically generated">
              <a:extLst>
                <a:ext uri="{FF2B5EF4-FFF2-40B4-BE49-F238E27FC236}">
                  <a16:creationId xmlns:a16="http://schemas.microsoft.com/office/drawing/2014/main" id="{F7434E3A-676D-034A-99DA-CC4E35B410EF}"/>
                </a:ext>
              </a:extLst>
            </p:cNvPr>
            <p:cNvPicPr>
              <a:picLocks noChangeAspect="1"/>
            </p:cNvPicPr>
            <p:nvPr/>
          </p:nvPicPr>
          <p:blipFill>
            <a:blip r:embed="rId5"/>
            <a:stretch>
              <a:fillRect/>
            </a:stretch>
          </p:blipFill>
          <p:spPr>
            <a:xfrm>
              <a:off x="2270769" y="3464707"/>
              <a:ext cx="1989283" cy="1409847"/>
            </a:xfrm>
            <a:prstGeom prst="rect">
              <a:avLst/>
            </a:prstGeom>
            <a:ln w="12700">
              <a:solidFill>
                <a:srgbClr val="0070C0"/>
              </a:solidFill>
            </a:ln>
          </p:spPr>
        </p:pic>
      </p:grpSp>
      <p:grpSp>
        <p:nvGrpSpPr>
          <p:cNvPr id="17" name="Group 16">
            <a:extLst>
              <a:ext uri="{FF2B5EF4-FFF2-40B4-BE49-F238E27FC236}">
                <a16:creationId xmlns:a16="http://schemas.microsoft.com/office/drawing/2014/main" id="{50F204D7-F6A0-9D46-839F-8B060BE7BE7C}"/>
              </a:ext>
            </a:extLst>
          </p:cNvPr>
          <p:cNvGrpSpPr/>
          <p:nvPr/>
        </p:nvGrpSpPr>
        <p:grpSpPr>
          <a:xfrm>
            <a:off x="1391342" y="1279900"/>
            <a:ext cx="2508206" cy="853845"/>
            <a:chOff x="1348701" y="5207608"/>
            <a:chExt cx="2508206" cy="853845"/>
          </a:xfrm>
        </p:grpSpPr>
        <p:sp>
          <p:nvSpPr>
            <p:cNvPr id="39" name="Title 1">
              <a:extLst>
                <a:ext uri="{FF2B5EF4-FFF2-40B4-BE49-F238E27FC236}">
                  <a16:creationId xmlns:a16="http://schemas.microsoft.com/office/drawing/2014/main" id="{EBB4FF71-2575-6D4A-A622-6B4081DF5DB3}"/>
                </a:ext>
              </a:extLst>
            </p:cNvPr>
            <p:cNvSpPr txBox="1">
              <a:spLocks/>
            </p:cNvSpPr>
            <p:nvPr/>
          </p:nvSpPr>
          <p:spPr>
            <a:xfrm>
              <a:off x="1348701" y="5551385"/>
              <a:ext cx="2508206" cy="51006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800" b="1" dirty="0">
                  <a:solidFill>
                    <a:srgbClr val="326CE5"/>
                  </a:solidFill>
                  <a:latin typeface="Arial Rounded MT Bold" panose="020F0704030504030204" pitchFamily="34" charset="77"/>
                </a:rPr>
                <a:t>Application UI </a:t>
              </a:r>
            </a:p>
          </p:txBody>
        </p:sp>
        <p:pic>
          <p:nvPicPr>
            <p:cNvPr id="7" name="Picture 6">
              <a:extLst>
                <a:ext uri="{FF2B5EF4-FFF2-40B4-BE49-F238E27FC236}">
                  <a16:creationId xmlns:a16="http://schemas.microsoft.com/office/drawing/2014/main" id="{4296DBB2-CF4A-7F47-9106-E8F8A3ECAF15}"/>
                </a:ext>
              </a:extLst>
            </p:cNvPr>
            <p:cNvPicPr>
              <a:picLocks noChangeAspect="1"/>
            </p:cNvPicPr>
            <p:nvPr/>
          </p:nvPicPr>
          <p:blipFill>
            <a:blip r:embed="rId6"/>
            <a:stretch>
              <a:fillRect/>
            </a:stretch>
          </p:blipFill>
          <p:spPr>
            <a:xfrm>
              <a:off x="2329302" y="5207608"/>
              <a:ext cx="489982" cy="556523"/>
            </a:xfrm>
            <a:prstGeom prst="rect">
              <a:avLst/>
            </a:prstGeom>
          </p:spPr>
        </p:pic>
      </p:grpSp>
      <p:grpSp>
        <p:nvGrpSpPr>
          <p:cNvPr id="10" name="Group 9">
            <a:extLst>
              <a:ext uri="{FF2B5EF4-FFF2-40B4-BE49-F238E27FC236}">
                <a16:creationId xmlns:a16="http://schemas.microsoft.com/office/drawing/2014/main" id="{20016501-610E-D24A-B771-2FB018E698B8}"/>
              </a:ext>
            </a:extLst>
          </p:cNvPr>
          <p:cNvGrpSpPr/>
          <p:nvPr/>
        </p:nvGrpSpPr>
        <p:grpSpPr>
          <a:xfrm>
            <a:off x="5726234" y="4361313"/>
            <a:ext cx="1169978" cy="747887"/>
            <a:chOff x="5374712" y="3759000"/>
            <a:chExt cx="1728715" cy="1105049"/>
          </a:xfrm>
        </p:grpSpPr>
        <p:pic>
          <p:nvPicPr>
            <p:cNvPr id="65" name="Picture 64">
              <a:extLst>
                <a:ext uri="{FF2B5EF4-FFF2-40B4-BE49-F238E27FC236}">
                  <a16:creationId xmlns:a16="http://schemas.microsoft.com/office/drawing/2014/main" id="{4110C073-6FD5-BE4F-817F-806AAAC7BBB3}"/>
                </a:ext>
              </a:extLst>
            </p:cNvPr>
            <p:cNvPicPr>
              <a:picLocks noChangeAspect="1"/>
            </p:cNvPicPr>
            <p:nvPr/>
          </p:nvPicPr>
          <p:blipFill>
            <a:blip r:embed="rId7"/>
            <a:stretch>
              <a:fillRect/>
            </a:stretch>
          </p:blipFill>
          <p:spPr>
            <a:xfrm>
              <a:off x="5374712" y="4247471"/>
              <a:ext cx="730407" cy="616578"/>
            </a:xfrm>
            <a:prstGeom prst="rect">
              <a:avLst/>
            </a:prstGeom>
          </p:spPr>
        </p:pic>
        <p:pic>
          <p:nvPicPr>
            <p:cNvPr id="66" name="Picture 65">
              <a:extLst>
                <a:ext uri="{FF2B5EF4-FFF2-40B4-BE49-F238E27FC236}">
                  <a16:creationId xmlns:a16="http://schemas.microsoft.com/office/drawing/2014/main" id="{68DB22BF-A3F1-4B41-8B41-15FA573CDDC7}"/>
                </a:ext>
              </a:extLst>
            </p:cNvPr>
            <p:cNvPicPr>
              <a:picLocks noChangeAspect="1"/>
            </p:cNvPicPr>
            <p:nvPr/>
          </p:nvPicPr>
          <p:blipFill>
            <a:blip r:embed="rId7"/>
            <a:stretch>
              <a:fillRect/>
            </a:stretch>
          </p:blipFill>
          <p:spPr>
            <a:xfrm>
              <a:off x="5861089" y="3973651"/>
              <a:ext cx="730407" cy="616578"/>
            </a:xfrm>
            <a:prstGeom prst="rect">
              <a:avLst/>
            </a:prstGeom>
          </p:spPr>
        </p:pic>
        <p:pic>
          <p:nvPicPr>
            <p:cNvPr id="67" name="Picture 66">
              <a:extLst>
                <a:ext uri="{FF2B5EF4-FFF2-40B4-BE49-F238E27FC236}">
                  <a16:creationId xmlns:a16="http://schemas.microsoft.com/office/drawing/2014/main" id="{4B77E993-6BAB-4542-B3BD-6D294CC857F6}"/>
                </a:ext>
              </a:extLst>
            </p:cNvPr>
            <p:cNvPicPr>
              <a:picLocks noChangeAspect="1"/>
            </p:cNvPicPr>
            <p:nvPr/>
          </p:nvPicPr>
          <p:blipFill>
            <a:blip r:embed="rId7"/>
            <a:stretch>
              <a:fillRect/>
            </a:stretch>
          </p:blipFill>
          <p:spPr>
            <a:xfrm>
              <a:off x="6373020" y="3759000"/>
              <a:ext cx="730407" cy="616578"/>
            </a:xfrm>
            <a:prstGeom prst="rect">
              <a:avLst/>
            </a:prstGeom>
          </p:spPr>
        </p:pic>
      </p:grpSp>
      <p:cxnSp>
        <p:nvCxnSpPr>
          <p:cNvPr id="69" name="Straight Arrow Connector 68">
            <a:extLst>
              <a:ext uri="{FF2B5EF4-FFF2-40B4-BE49-F238E27FC236}">
                <a16:creationId xmlns:a16="http://schemas.microsoft.com/office/drawing/2014/main" id="{DD84225E-3FE8-3849-B074-A1966C0B8E7E}"/>
              </a:ext>
            </a:extLst>
          </p:cNvPr>
          <p:cNvCxnSpPr>
            <a:cxnSpLocks/>
          </p:cNvCxnSpPr>
          <p:nvPr/>
        </p:nvCxnSpPr>
        <p:spPr>
          <a:xfrm flipV="1">
            <a:off x="6311223" y="3637759"/>
            <a:ext cx="0" cy="621791"/>
          </a:xfrm>
          <a:prstGeom prst="straightConnector1">
            <a:avLst/>
          </a:prstGeom>
          <a:ln w="508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330B245C-1FCD-6C49-9C99-3C43C5C5371C}"/>
              </a:ext>
            </a:extLst>
          </p:cNvPr>
          <p:cNvGrpSpPr/>
          <p:nvPr/>
        </p:nvGrpSpPr>
        <p:grpSpPr>
          <a:xfrm>
            <a:off x="5042714" y="1245611"/>
            <a:ext cx="2508206" cy="911884"/>
            <a:chOff x="5083198" y="5149569"/>
            <a:chExt cx="2508206" cy="911884"/>
          </a:xfrm>
        </p:grpSpPr>
        <p:sp>
          <p:nvSpPr>
            <p:cNvPr id="43" name="Title 1">
              <a:extLst>
                <a:ext uri="{FF2B5EF4-FFF2-40B4-BE49-F238E27FC236}">
                  <a16:creationId xmlns:a16="http://schemas.microsoft.com/office/drawing/2014/main" id="{9087E051-9770-5342-866E-BE4DEA12ECC7}"/>
                </a:ext>
              </a:extLst>
            </p:cNvPr>
            <p:cNvSpPr txBox="1">
              <a:spLocks/>
            </p:cNvSpPr>
            <p:nvPr/>
          </p:nvSpPr>
          <p:spPr>
            <a:xfrm>
              <a:off x="5083198" y="5407101"/>
              <a:ext cx="2508206" cy="654352"/>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800" b="1" dirty="0">
                  <a:solidFill>
                    <a:srgbClr val="326CE5"/>
                  </a:solidFill>
                  <a:latin typeface="Arial Rounded MT Bold" panose="020F0704030504030204" pitchFamily="34" charset="77"/>
                </a:rPr>
                <a:t>Laptop </a:t>
              </a:r>
            </a:p>
          </p:txBody>
        </p:sp>
        <p:pic>
          <p:nvPicPr>
            <p:cNvPr id="11" name="Picture 10">
              <a:extLst>
                <a:ext uri="{FF2B5EF4-FFF2-40B4-BE49-F238E27FC236}">
                  <a16:creationId xmlns:a16="http://schemas.microsoft.com/office/drawing/2014/main" id="{361DE600-0F31-D84F-ABCC-64B804F888D6}"/>
                </a:ext>
              </a:extLst>
            </p:cNvPr>
            <p:cNvPicPr>
              <a:picLocks noChangeAspect="1"/>
            </p:cNvPicPr>
            <p:nvPr/>
          </p:nvPicPr>
          <p:blipFill>
            <a:blip r:embed="rId8"/>
            <a:stretch>
              <a:fillRect/>
            </a:stretch>
          </p:blipFill>
          <p:spPr>
            <a:xfrm>
              <a:off x="5975353" y="5149569"/>
              <a:ext cx="723897" cy="603248"/>
            </a:xfrm>
            <a:prstGeom prst="rect">
              <a:avLst/>
            </a:prstGeom>
          </p:spPr>
        </p:pic>
      </p:grpSp>
      <p:pic>
        <p:nvPicPr>
          <p:cNvPr id="1026" name="Picture 2" descr="Kubernetes v1.14: What you need to know - Red Hat Developer">
            <a:extLst>
              <a:ext uri="{FF2B5EF4-FFF2-40B4-BE49-F238E27FC236}">
                <a16:creationId xmlns:a16="http://schemas.microsoft.com/office/drawing/2014/main" id="{53F1665D-B1E0-BB48-BDE9-7B1821C97B6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24296" y="2422585"/>
            <a:ext cx="1068977" cy="1037282"/>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E1E0EA92-4F88-BD46-8858-88B96B9467AD}"/>
              </a:ext>
            </a:extLst>
          </p:cNvPr>
          <p:cNvGrpSpPr/>
          <p:nvPr/>
        </p:nvGrpSpPr>
        <p:grpSpPr>
          <a:xfrm>
            <a:off x="8684236" y="653357"/>
            <a:ext cx="2508206" cy="1368527"/>
            <a:chOff x="8687895" y="4384290"/>
            <a:chExt cx="2508206" cy="1368527"/>
          </a:xfrm>
        </p:grpSpPr>
        <p:sp>
          <p:nvSpPr>
            <p:cNvPr id="70" name="Title 1">
              <a:extLst>
                <a:ext uri="{FF2B5EF4-FFF2-40B4-BE49-F238E27FC236}">
                  <a16:creationId xmlns:a16="http://schemas.microsoft.com/office/drawing/2014/main" id="{C2D08B0E-1AAC-064D-A98A-2096F79FCD67}"/>
                </a:ext>
              </a:extLst>
            </p:cNvPr>
            <p:cNvSpPr txBox="1">
              <a:spLocks/>
            </p:cNvSpPr>
            <p:nvPr/>
          </p:nvSpPr>
          <p:spPr>
            <a:xfrm>
              <a:off x="8687895" y="4384290"/>
              <a:ext cx="2508206" cy="654352"/>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dirty="0">
                  <a:solidFill>
                    <a:srgbClr val="326CE5"/>
                  </a:solidFill>
                  <a:latin typeface="Arial Rounded MT Bold" panose="020F0704030504030204" pitchFamily="34" charset="77"/>
                </a:rPr>
                <a:t>Kubernetes</a:t>
              </a:r>
            </a:p>
          </p:txBody>
        </p:sp>
        <p:pic>
          <p:nvPicPr>
            <p:cNvPr id="27" name="Picture 26">
              <a:extLst>
                <a:ext uri="{FF2B5EF4-FFF2-40B4-BE49-F238E27FC236}">
                  <a16:creationId xmlns:a16="http://schemas.microsoft.com/office/drawing/2014/main" id="{7A21A85C-C4F6-E74B-B1A4-A2ECF42337F3}"/>
                </a:ext>
              </a:extLst>
            </p:cNvPr>
            <p:cNvPicPr>
              <a:picLocks noChangeAspect="1"/>
            </p:cNvPicPr>
            <p:nvPr/>
          </p:nvPicPr>
          <p:blipFill>
            <a:blip r:embed="rId10"/>
            <a:stretch>
              <a:fillRect/>
            </a:stretch>
          </p:blipFill>
          <p:spPr>
            <a:xfrm>
              <a:off x="9515744" y="5207608"/>
              <a:ext cx="852508" cy="545209"/>
            </a:xfrm>
            <a:prstGeom prst="rect">
              <a:avLst/>
            </a:prstGeom>
          </p:spPr>
        </p:pic>
      </p:grpSp>
      <p:pic>
        <p:nvPicPr>
          <p:cNvPr id="12" name="Picture 11">
            <a:extLst>
              <a:ext uri="{FF2B5EF4-FFF2-40B4-BE49-F238E27FC236}">
                <a16:creationId xmlns:a16="http://schemas.microsoft.com/office/drawing/2014/main" id="{A77CC0B7-66C9-B44C-B025-B1EC4AEA5BDC}"/>
              </a:ext>
            </a:extLst>
          </p:cNvPr>
          <p:cNvPicPr>
            <a:picLocks noChangeAspect="1"/>
          </p:cNvPicPr>
          <p:nvPr/>
        </p:nvPicPr>
        <p:blipFill>
          <a:blip r:embed="rId11"/>
          <a:stretch>
            <a:fillRect/>
          </a:stretch>
        </p:blipFill>
        <p:spPr>
          <a:xfrm>
            <a:off x="8454218" y="3684665"/>
            <a:ext cx="2975561" cy="1544566"/>
          </a:xfrm>
          <a:prstGeom prst="rect">
            <a:avLst/>
          </a:prstGeom>
        </p:spPr>
      </p:pic>
      <p:cxnSp>
        <p:nvCxnSpPr>
          <p:cNvPr id="31" name="Straight Arrow Connector 30">
            <a:extLst>
              <a:ext uri="{FF2B5EF4-FFF2-40B4-BE49-F238E27FC236}">
                <a16:creationId xmlns:a16="http://schemas.microsoft.com/office/drawing/2014/main" id="{46E5CA46-E672-454F-A930-7E79A93432F3}"/>
              </a:ext>
            </a:extLst>
          </p:cNvPr>
          <p:cNvCxnSpPr>
            <a:cxnSpLocks/>
          </p:cNvCxnSpPr>
          <p:nvPr/>
        </p:nvCxnSpPr>
        <p:spPr>
          <a:xfrm>
            <a:off x="4112891" y="2846808"/>
            <a:ext cx="855327" cy="0"/>
          </a:xfrm>
          <a:prstGeom prst="straightConnector1">
            <a:avLst/>
          </a:prstGeom>
          <a:ln w="508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79716C32-ECE6-9645-B2C4-8EA755391D26}"/>
              </a:ext>
            </a:extLst>
          </p:cNvPr>
          <p:cNvSpPr txBox="1">
            <a:spLocks/>
          </p:cNvSpPr>
          <p:nvPr/>
        </p:nvSpPr>
        <p:spPr>
          <a:xfrm>
            <a:off x="794531" y="80370"/>
            <a:ext cx="7492046"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dirty="0">
                <a:solidFill>
                  <a:srgbClr val="326CE5"/>
                </a:solidFill>
                <a:latin typeface="Arial Rounded MT Bold" panose="020F0704030504030204" pitchFamily="34" charset="77"/>
              </a:rPr>
              <a:t>Overview</a:t>
            </a:r>
          </a:p>
        </p:txBody>
      </p:sp>
      <p:pic>
        <p:nvPicPr>
          <p:cNvPr id="29" name="Picture 28" descr="Icon&#10;&#10;Description automatically generated">
            <a:extLst>
              <a:ext uri="{FF2B5EF4-FFF2-40B4-BE49-F238E27FC236}">
                <a16:creationId xmlns:a16="http://schemas.microsoft.com/office/drawing/2014/main" id="{745E5113-DCDF-BB4C-BA1E-23FB14B9DA26}"/>
              </a:ext>
            </a:extLst>
          </p:cNvPr>
          <p:cNvPicPr>
            <a:picLocks noChangeAspect="1"/>
          </p:cNvPicPr>
          <p:nvPr/>
        </p:nvPicPr>
        <p:blipFill>
          <a:blip r:embed="rId12"/>
          <a:stretch>
            <a:fillRect/>
          </a:stretch>
        </p:blipFill>
        <p:spPr>
          <a:xfrm>
            <a:off x="254575" y="257129"/>
            <a:ext cx="368902" cy="368902"/>
          </a:xfrm>
          <a:prstGeom prst="rect">
            <a:avLst/>
          </a:prstGeom>
        </p:spPr>
      </p:pic>
      <p:sp>
        <p:nvSpPr>
          <p:cNvPr id="32" name="Title 1">
            <a:extLst>
              <a:ext uri="{FF2B5EF4-FFF2-40B4-BE49-F238E27FC236}">
                <a16:creationId xmlns:a16="http://schemas.microsoft.com/office/drawing/2014/main" id="{0AE6D2A0-77DF-4F42-87EF-90C3E16DD7B0}"/>
              </a:ext>
            </a:extLst>
          </p:cNvPr>
          <p:cNvSpPr txBox="1">
            <a:spLocks/>
          </p:cNvSpPr>
          <p:nvPr/>
        </p:nvSpPr>
        <p:spPr>
          <a:xfrm>
            <a:off x="2639106" y="643437"/>
            <a:ext cx="4050509"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dirty="0">
                <a:solidFill>
                  <a:srgbClr val="326CE5"/>
                </a:solidFill>
                <a:latin typeface="Arial Rounded MT Bold" panose="020F0704030504030204" pitchFamily="34" charset="77"/>
              </a:rPr>
              <a:t>Visual parsed Kubernetes</a:t>
            </a:r>
          </a:p>
        </p:txBody>
      </p:sp>
      <p:pic>
        <p:nvPicPr>
          <p:cNvPr id="5" name="Picture 4">
            <a:extLst>
              <a:ext uri="{FF2B5EF4-FFF2-40B4-BE49-F238E27FC236}">
                <a16:creationId xmlns:a16="http://schemas.microsoft.com/office/drawing/2014/main" id="{CCF0973E-55C1-BA4B-A172-0CF2A25803DC}"/>
              </a:ext>
            </a:extLst>
          </p:cNvPr>
          <p:cNvPicPr>
            <a:picLocks noChangeAspect="1"/>
          </p:cNvPicPr>
          <p:nvPr/>
        </p:nvPicPr>
        <p:blipFill>
          <a:blip r:embed="rId13"/>
          <a:stretch>
            <a:fillRect/>
          </a:stretch>
        </p:blipFill>
        <p:spPr>
          <a:xfrm>
            <a:off x="5042714" y="2315444"/>
            <a:ext cx="2587630" cy="926832"/>
          </a:xfrm>
          <a:prstGeom prst="rect">
            <a:avLst/>
          </a:prstGeom>
        </p:spPr>
      </p:pic>
    </p:spTree>
    <p:extLst>
      <p:ext uri="{BB962C8B-B14F-4D97-AF65-F5344CB8AC3E}">
        <p14:creationId xmlns:p14="http://schemas.microsoft.com/office/powerpoint/2010/main" val="2298943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569B009-A37B-6B44-A26B-A16EB9A5D7B5}"/>
              </a:ext>
            </a:extLst>
          </p:cNvPr>
          <p:cNvSpPr txBox="1">
            <a:spLocks/>
          </p:cNvSpPr>
          <p:nvPr/>
        </p:nvSpPr>
        <p:spPr>
          <a:xfrm>
            <a:off x="623477" y="626031"/>
            <a:ext cx="11435938" cy="486031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l">
              <a:buFont typeface="Arial" panose="020B0604020202020204" pitchFamily="34" charset="0"/>
              <a:buChar char="•"/>
            </a:pPr>
            <a:r>
              <a:rPr lang="en-US" sz="2800" dirty="0">
                <a:solidFill>
                  <a:srgbClr val="326CE5"/>
                </a:solidFill>
                <a:latin typeface="Arial Rounded MT Bold" panose="020F0704030504030204" pitchFamily="34" charset="77"/>
              </a:rPr>
              <a:t>VpK is designed to capture a point-in-time snapshot of the cluster.</a:t>
            </a:r>
          </a:p>
          <a:p>
            <a:pPr marL="457200" indent="-457200" algn="l">
              <a:buFont typeface="Arial" panose="020B0604020202020204" pitchFamily="34" charset="0"/>
              <a:buChar char="•"/>
            </a:pPr>
            <a:endParaRPr lang="en-US" sz="2800" dirty="0">
              <a:solidFill>
                <a:srgbClr val="326CE5"/>
              </a:solidFill>
              <a:latin typeface="Arial Rounded MT Bold" panose="020F0704030504030204" pitchFamily="34" charset="77"/>
            </a:endParaRPr>
          </a:p>
          <a:p>
            <a:pPr marL="457200" indent="-457200" algn="l">
              <a:buFont typeface="Arial" panose="020B0604020202020204" pitchFamily="34" charset="0"/>
              <a:buChar char="•"/>
            </a:pPr>
            <a:r>
              <a:rPr lang="en-US" sz="2800" dirty="0">
                <a:solidFill>
                  <a:srgbClr val="326CE5"/>
                </a:solidFill>
                <a:latin typeface="Arial Rounded MT Bold" panose="020F0704030504030204" pitchFamily="34" charset="77"/>
              </a:rPr>
              <a:t>Vpk provides the ability to view the captured snapshot in a disconnected fashion. Once the snapshot is created the user no longer needs to be connected to the cluster.</a:t>
            </a:r>
          </a:p>
          <a:p>
            <a:pPr marL="457200" indent="-457200" algn="l">
              <a:buFont typeface="Arial" panose="020B0604020202020204" pitchFamily="34" charset="0"/>
              <a:buChar char="•"/>
            </a:pPr>
            <a:endParaRPr lang="en-US" sz="2800" dirty="0">
              <a:solidFill>
                <a:srgbClr val="326CE5"/>
              </a:solidFill>
              <a:latin typeface="Arial Rounded MT Bold" panose="020F0704030504030204" pitchFamily="34" charset="77"/>
            </a:endParaRPr>
          </a:p>
          <a:p>
            <a:pPr marL="457200" indent="-457200" algn="l">
              <a:buFont typeface="Arial" panose="020B0604020202020204" pitchFamily="34" charset="0"/>
              <a:buChar char="•"/>
            </a:pPr>
            <a:r>
              <a:rPr lang="en-US" sz="2800" dirty="0">
                <a:solidFill>
                  <a:srgbClr val="326CE5"/>
                </a:solidFill>
                <a:latin typeface="Arial Rounded MT Bold" panose="020F0704030504030204" pitchFamily="34" charset="77"/>
              </a:rPr>
              <a:t>Vpk will </a:t>
            </a:r>
            <a:r>
              <a:rPr lang="en-US" sz="2800" b="1" dirty="0">
                <a:solidFill>
                  <a:srgbClr val="326CE5"/>
                </a:solidFill>
                <a:latin typeface="Arial Rounded MT Bold" panose="020F0704030504030204" pitchFamily="34" charset="77"/>
              </a:rPr>
              <a:t>not </a:t>
            </a:r>
            <a:r>
              <a:rPr lang="en-US" sz="2800" dirty="0">
                <a:solidFill>
                  <a:srgbClr val="326CE5"/>
                </a:solidFill>
                <a:latin typeface="Arial Rounded MT Bold" panose="020F0704030504030204" pitchFamily="34" charset="77"/>
              </a:rPr>
              <a:t>modify a cluster. It is designed as read-only.</a:t>
            </a:r>
          </a:p>
          <a:p>
            <a:pPr marL="457200" indent="-457200" algn="l">
              <a:buFont typeface="Arial" panose="020B0604020202020204" pitchFamily="34" charset="0"/>
              <a:buChar char="•"/>
            </a:pPr>
            <a:endParaRPr lang="en-US" sz="2800" dirty="0">
              <a:solidFill>
                <a:srgbClr val="326CE5"/>
              </a:solidFill>
              <a:latin typeface="Arial Rounded MT Bold" panose="020F0704030504030204" pitchFamily="34" charset="77"/>
            </a:endParaRPr>
          </a:p>
          <a:p>
            <a:pPr marL="457200" indent="-457200" algn="l">
              <a:buFont typeface="Arial" panose="020B0604020202020204" pitchFamily="34" charset="0"/>
              <a:buChar char="•"/>
            </a:pPr>
            <a:r>
              <a:rPr lang="en-US" sz="2800" dirty="0">
                <a:solidFill>
                  <a:srgbClr val="326CE5"/>
                </a:solidFill>
                <a:latin typeface="Arial Rounded MT Bold" panose="020F0704030504030204" pitchFamily="34" charset="77"/>
              </a:rPr>
              <a:t>VpK is </a:t>
            </a:r>
            <a:r>
              <a:rPr lang="en-US" sz="2800" b="1" dirty="0">
                <a:solidFill>
                  <a:srgbClr val="326CE5"/>
                </a:solidFill>
                <a:latin typeface="Arial Rounded MT Bold" panose="020F0704030504030204" pitchFamily="34" charset="77"/>
              </a:rPr>
              <a:t>not </a:t>
            </a:r>
            <a:r>
              <a:rPr lang="en-US" sz="2800" dirty="0">
                <a:solidFill>
                  <a:srgbClr val="326CE5"/>
                </a:solidFill>
                <a:latin typeface="Arial Rounded MT Bold" panose="020F0704030504030204" pitchFamily="34" charset="77"/>
              </a:rPr>
              <a:t>a real time monitoring tool.</a:t>
            </a:r>
          </a:p>
        </p:txBody>
      </p:sp>
      <p:sp>
        <p:nvSpPr>
          <p:cNvPr id="9" name="Title 1">
            <a:extLst>
              <a:ext uri="{FF2B5EF4-FFF2-40B4-BE49-F238E27FC236}">
                <a16:creationId xmlns:a16="http://schemas.microsoft.com/office/drawing/2014/main" id="{42250D19-66B4-2B49-A6BB-D7E89A9426AC}"/>
              </a:ext>
            </a:extLst>
          </p:cNvPr>
          <p:cNvSpPr txBox="1">
            <a:spLocks/>
          </p:cNvSpPr>
          <p:nvPr/>
        </p:nvSpPr>
        <p:spPr>
          <a:xfrm>
            <a:off x="794531" y="80370"/>
            <a:ext cx="7492046"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dirty="0">
                <a:solidFill>
                  <a:srgbClr val="326CE5"/>
                </a:solidFill>
                <a:latin typeface="Arial Rounded MT Bold" panose="020F0704030504030204" pitchFamily="34" charset="77"/>
              </a:rPr>
              <a:t>Overview</a:t>
            </a:r>
          </a:p>
        </p:txBody>
      </p:sp>
      <p:pic>
        <p:nvPicPr>
          <p:cNvPr id="10" name="Picture 9" descr="Icon&#10;&#10;Description automatically generated">
            <a:extLst>
              <a:ext uri="{FF2B5EF4-FFF2-40B4-BE49-F238E27FC236}">
                <a16:creationId xmlns:a16="http://schemas.microsoft.com/office/drawing/2014/main" id="{BBBA8E9D-74D0-BB45-A76C-35E0FC2F31A4}"/>
              </a:ext>
            </a:extLst>
          </p:cNvPr>
          <p:cNvPicPr>
            <a:picLocks noChangeAspect="1"/>
          </p:cNvPicPr>
          <p:nvPr/>
        </p:nvPicPr>
        <p:blipFill>
          <a:blip r:embed="rId2"/>
          <a:stretch>
            <a:fillRect/>
          </a:stretch>
        </p:blipFill>
        <p:spPr>
          <a:xfrm>
            <a:off x="254575" y="257129"/>
            <a:ext cx="368902" cy="368902"/>
          </a:xfrm>
          <a:prstGeom prst="rect">
            <a:avLst/>
          </a:prstGeom>
        </p:spPr>
      </p:pic>
    </p:spTree>
    <p:extLst>
      <p:ext uri="{BB962C8B-B14F-4D97-AF65-F5344CB8AC3E}">
        <p14:creationId xmlns:p14="http://schemas.microsoft.com/office/powerpoint/2010/main" val="1839838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569B009-A37B-6B44-A26B-A16EB9A5D7B5}"/>
              </a:ext>
            </a:extLst>
          </p:cNvPr>
          <p:cNvSpPr txBox="1">
            <a:spLocks/>
          </p:cNvSpPr>
          <p:nvPr/>
        </p:nvSpPr>
        <p:spPr>
          <a:xfrm>
            <a:off x="795768" y="1198880"/>
            <a:ext cx="10400552" cy="45308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l">
              <a:buFont typeface="Arial" panose="020B0604020202020204" pitchFamily="34" charset="0"/>
              <a:buChar char="•"/>
            </a:pPr>
            <a:r>
              <a:rPr lang="en-US" sz="2000" dirty="0">
                <a:solidFill>
                  <a:srgbClr val="326CE5"/>
                </a:solidFill>
                <a:latin typeface="Arial Rounded MT Bold" panose="020F0704030504030204" pitchFamily="34" charset="77"/>
              </a:rPr>
              <a:t>If you see an icon, click it.</a:t>
            </a:r>
          </a:p>
        </p:txBody>
      </p:sp>
      <p:sp>
        <p:nvSpPr>
          <p:cNvPr id="9" name="Title 1">
            <a:extLst>
              <a:ext uri="{FF2B5EF4-FFF2-40B4-BE49-F238E27FC236}">
                <a16:creationId xmlns:a16="http://schemas.microsoft.com/office/drawing/2014/main" id="{42250D19-66B4-2B49-A6BB-D7E89A9426AC}"/>
              </a:ext>
            </a:extLst>
          </p:cNvPr>
          <p:cNvSpPr txBox="1">
            <a:spLocks/>
          </p:cNvSpPr>
          <p:nvPr/>
        </p:nvSpPr>
        <p:spPr>
          <a:xfrm>
            <a:off x="794531" y="80370"/>
            <a:ext cx="7492046"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dirty="0">
                <a:solidFill>
                  <a:srgbClr val="326CE5"/>
                </a:solidFill>
                <a:latin typeface="Arial Rounded MT Bold" panose="020F0704030504030204" pitchFamily="34" charset="77"/>
              </a:rPr>
              <a:t>General usage, “click it”</a:t>
            </a:r>
          </a:p>
        </p:txBody>
      </p:sp>
      <p:pic>
        <p:nvPicPr>
          <p:cNvPr id="10" name="Picture 9" descr="Icon&#10;&#10;Description automatically generated">
            <a:extLst>
              <a:ext uri="{FF2B5EF4-FFF2-40B4-BE49-F238E27FC236}">
                <a16:creationId xmlns:a16="http://schemas.microsoft.com/office/drawing/2014/main" id="{BBBA8E9D-74D0-BB45-A76C-35E0FC2F31A4}"/>
              </a:ext>
            </a:extLst>
          </p:cNvPr>
          <p:cNvPicPr>
            <a:picLocks noChangeAspect="1"/>
          </p:cNvPicPr>
          <p:nvPr/>
        </p:nvPicPr>
        <p:blipFill>
          <a:blip r:embed="rId2"/>
          <a:stretch>
            <a:fillRect/>
          </a:stretch>
        </p:blipFill>
        <p:spPr>
          <a:xfrm>
            <a:off x="254575" y="257129"/>
            <a:ext cx="368902" cy="368902"/>
          </a:xfrm>
          <a:prstGeom prst="rect">
            <a:avLst/>
          </a:prstGeom>
        </p:spPr>
      </p:pic>
      <p:pic>
        <p:nvPicPr>
          <p:cNvPr id="2" name="Picture 1">
            <a:extLst>
              <a:ext uri="{FF2B5EF4-FFF2-40B4-BE49-F238E27FC236}">
                <a16:creationId xmlns:a16="http://schemas.microsoft.com/office/drawing/2014/main" id="{F565F3BE-400E-7C40-9DC6-5DC9D0BD195C}"/>
              </a:ext>
            </a:extLst>
          </p:cNvPr>
          <p:cNvPicPr>
            <a:picLocks noChangeAspect="1"/>
          </p:cNvPicPr>
          <p:nvPr/>
        </p:nvPicPr>
        <p:blipFill>
          <a:blip r:embed="rId3"/>
          <a:stretch>
            <a:fillRect/>
          </a:stretch>
        </p:blipFill>
        <p:spPr>
          <a:xfrm>
            <a:off x="1344930" y="1659063"/>
            <a:ext cx="5514340" cy="540622"/>
          </a:xfrm>
          <a:prstGeom prst="rect">
            <a:avLst/>
          </a:prstGeom>
        </p:spPr>
      </p:pic>
      <p:pic>
        <p:nvPicPr>
          <p:cNvPr id="3" name="Picture 2">
            <a:extLst>
              <a:ext uri="{FF2B5EF4-FFF2-40B4-BE49-F238E27FC236}">
                <a16:creationId xmlns:a16="http://schemas.microsoft.com/office/drawing/2014/main" id="{2B8F3579-3F35-D349-8B31-CADDE9E8FD68}"/>
              </a:ext>
            </a:extLst>
          </p:cNvPr>
          <p:cNvPicPr>
            <a:picLocks noChangeAspect="1"/>
          </p:cNvPicPr>
          <p:nvPr/>
        </p:nvPicPr>
        <p:blipFill>
          <a:blip r:embed="rId4"/>
          <a:stretch>
            <a:fillRect/>
          </a:stretch>
        </p:blipFill>
        <p:spPr>
          <a:xfrm>
            <a:off x="1344930" y="3011772"/>
            <a:ext cx="7995920" cy="436141"/>
          </a:xfrm>
          <a:prstGeom prst="rect">
            <a:avLst/>
          </a:prstGeom>
        </p:spPr>
      </p:pic>
      <p:sp>
        <p:nvSpPr>
          <p:cNvPr id="7" name="Title 1">
            <a:extLst>
              <a:ext uri="{FF2B5EF4-FFF2-40B4-BE49-F238E27FC236}">
                <a16:creationId xmlns:a16="http://schemas.microsoft.com/office/drawing/2014/main" id="{BED79858-3E36-9948-B9EA-8653C4531964}"/>
              </a:ext>
            </a:extLst>
          </p:cNvPr>
          <p:cNvSpPr txBox="1">
            <a:spLocks/>
          </p:cNvSpPr>
          <p:nvPr/>
        </p:nvSpPr>
        <p:spPr>
          <a:xfrm>
            <a:off x="795768" y="2475177"/>
            <a:ext cx="10400552" cy="5406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l">
              <a:buFont typeface="Arial" panose="020B0604020202020204" pitchFamily="34" charset="0"/>
              <a:buChar char="•"/>
            </a:pPr>
            <a:r>
              <a:rPr lang="en-US" sz="2000" dirty="0">
                <a:solidFill>
                  <a:srgbClr val="326CE5"/>
                </a:solidFill>
                <a:latin typeface="Arial Rounded MT Bold" panose="020F0704030504030204" pitchFamily="34" charset="77"/>
              </a:rPr>
              <a:t>If you see text with colored background, click it.</a:t>
            </a:r>
          </a:p>
        </p:txBody>
      </p:sp>
      <p:sp>
        <p:nvSpPr>
          <p:cNvPr id="8" name="Title 1">
            <a:extLst>
              <a:ext uri="{FF2B5EF4-FFF2-40B4-BE49-F238E27FC236}">
                <a16:creationId xmlns:a16="http://schemas.microsoft.com/office/drawing/2014/main" id="{7E81AE16-3246-4444-819F-FBA31887B8D9}"/>
              </a:ext>
            </a:extLst>
          </p:cNvPr>
          <p:cNvSpPr txBox="1">
            <a:spLocks/>
          </p:cNvSpPr>
          <p:nvPr/>
        </p:nvSpPr>
        <p:spPr>
          <a:xfrm>
            <a:off x="795768" y="3794086"/>
            <a:ext cx="10400552" cy="5406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l">
              <a:buFont typeface="Arial" panose="020B0604020202020204" pitchFamily="34" charset="0"/>
              <a:buChar char="•"/>
            </a:pPr>
            <a:r>
              <a:rPr lang="en-US" sz="2000" dirty="0">
                <a:solidFill>
                  <a:srgbClr val="326CE5"/>
                </a:solidFill>
                <a:latin typeface="Arial Rounded MT Bold" panose="020F0704030504030204" pitchFamily="34" charset="77"/>
              </a:rPr>
              <a:t>If you see a blue dot or red dot in a graphic, click it.</a:t>
            </a:r>
          </a:p>
        </p:txBody>
      </p:sp>
      <p:sp>
        <p:nvSpPr>
          <p:cNvPr id="11" name="Title 1">
            <a:extLst>
              <a:ext uri="{FF2B5EF4-FFF2-40B4-BE49-F238E27FC236}">
                <a16:creationId xmlns:a16="http://schemas.microsoft.com/office/drawing/2014/main" id="{53D537E8-C581-744A-8D6A-C05A403EB232}"/>
              </a:ext>
            </a:extLst>
          </p:cNvPr>
          <p:cNvSpPr txBox="1">
            <a:spLocks/>
          </p:cNvSpPr>
          <p:nvPr/>
        </p:nvSpPr>
        <p:spPr>
          <a:xfrm>
            <a:off x="794531" y="5220661"/>
            <a:ext cx="10400552" cy="61986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l">
              <a:buFont typeface="Arial" panose="020B0604020202020204" pitchFamily="34" charset="0"/>
              <a:buChar char="•"/>
            </a:pPr>
            <a:r>
              <a:rPr lang="en-US" sz="2000" dirty="0">
                <a:solidFill>
                  <a:srgbClr val="326CE5"/>
                </a:solidFill>
                <a:latin typeface="Arial Rounded MT Bold" panose="020F0704030504030204" pitchFamily="34" charset="77"/>
              </a:rPr>
              <a:t>If you see resource name in a table, click it.</a:t>
            </a:r>
          </a:p>
        </p:txBody>
      </p:sp>
      <p:pic>
        <p:nvPicPr>
          <p:cNvPr id="4" name="Picture 3">
            <a:extLst>
              <a:ext uri="{FF2B5EF4-FFF2-40B4-BE49-F238E27FC236}">
                <a16:creationId xmlns:a16="http://schemas.microsoft.com/office/drawing/2014/main" id="{DA0D485E-D32C-3E4A-ACC7-E1E7BDF7F33C}"/>
              </a:ext>
            </a:extLst>
          </p:cNvPr>
          <p:cNvPicPr>
            <a:picLocks noChangeAspect="1"/>
          </p:cNvPicPr>
          <p:nvPr/>
        </p:nvPicPr>
        <p:blipFill>
          <a:blip r:embed="rId5"/>
          <a:stretch>
            <a:fillRect/>
          </a:stretch>
        </p:blipFill>
        <p:spPr>
          <a:xfrm>
            <a:off x="1270000" y="4404547"/>
            <a:ext cx="5425440" cy="600194"/>
          </a:xfrm>
          <a:prstGeom prst="rect">
            <a:avLst/>
          </a:prstGeom>
          <a:ln>
            <a:noFill/>
          </a:ln>
        </p:spPr>
      </p:pic>
      <p:pic>
        <p:nvPicPr>
          <p:cNvPr id="5" name="Picture 4">
            <a:extLst>
              <a:ext uri="{FF2B5EF4-FFF2-40B4-BE49-F238E27FC236}">
                <a16:creationId xmlns:a16="http://schemas.microsoft.com/office/drawing/2014/main" id="{29B65AA1-C835-894B-8B49-13A7B9FBED5E}"/>
              </a:ext>
            </a:extLst>
          </p:cNvPr>
          <p:cNvPicPr>
            <a:picLocks noChangeAspect="1"/>
          </p:cNvPicPr>
          <p:nvPr/>
        </p:nvPicPr>
        <p:blipFill>
          <a:blip r:embed="rId6"/>
          <a:stretch>
            <a:fillRect/>
          </a:stretch>
        </p:blipFill>
        <p:spPr>
          <a:xfrm>
            <a:off x="1344930" y="5840530"/>
            <a:ext cx="8267700" cy="383921"/>
          </a:xfrm>
          <a:prstGeom prst="rect">
            <a:avLst/>
          </a:prstGeom>
          <a:ln w="6350">
            <a:solidFill>
              <a:schemeClr val="bg1">
                <a:lumMod val="65000"/>
              </a:schemeClr>
            </a:solidFill>
          </a:ln>
        </p:spPr>
      </p:pic>
      <p:grpSp>
        <p:nvGrpSpPr>
          <p:cNvPr id="14" name="Group 13">
            <a:extLst>
              <a:ext uri="{FF2B5EF4-FFF2-40B4-BE49-F238E27FC236}">
                <a16:creationId xmlns:a16="http://schemas.microsoft.com/office/drawing/2014/main" id="{3025A418-6D3D-3A49-9740-5DCDFC107848}"/>
              </a:ext>
            </a:extLst>
          </p:cNvPr>
          <p:cNvGrpSpPr/>
          <p:nvPr/>
        </p:nvGrpSpPr>
        <p:grpSpPr>
          <a:xfrm>
            <a:off x="8286577" y="4359981"/>
            <a:ext cx="857152" cy="861260"/>
            <a:chOff x="9768889" y="4369772"/>
            <a:chExt cx="857152" cy="861260"/>
          </a:xfrm>
        </p:grpSpPr>
        <p:pic>
          <p:nvPicPr>
            <p:cNvPr id="12" name="Picture 11">
              <a:extLst>
                <a:ext uri="{FF2B5EF4-FFF2-40B4-BE49-F238E27FC236}">
                  <a16:creationId xmlns:a16="http://schemas.microsoft.com/office/drawing/2014/main" id="{7D5DAF9E-B979-7143-8A7D-7D1C58557573}"/>
                </a:ext>
              </a:extLst>
            </p:cNvPr>
            <p:cNvPicPr>
              <a:picLocks noChangeAspect="1"/>
            </p:cNvPicPr>
            <p:nvPr/>
          </p:nvPicPr>
          <p:blipFill>
            <a:blip r:embed="rId7"/>
            <a:stretch>
              <a:fillRect/>
            </a:stretch>
          </p:blipFill>
          <p:spPr>
            <a:xfrm>
              <a:off x="9768889" y="4369772"/>
              <a:ext cx="854853" cy="850889"/>
            </a:xfrm>
            <a:prstGeom prst="rect">
              <a:avLst/>
            </a:prstGeom>
            <a:ln>
              <a:noFill/>
            </a:ln>
          </p:spPr>
        </p:pic>
        <p:sp>
          <p:nvSpPr>
            <p:cNvPr id="13" name="Oval 12">
              <a:extLst>
                <a:ext uri="{FF2B5EF4-FFF2-40B4-BE49-F238E27FC236}">
                  <a16:creationId xmlns:a16="http://schemas.microsoft.com/office/drawing/2014/main" id="{885AD6C0-8560-6447-9C16-815301A25569}"/>
                </a:ext>
              </a:extLst>
            </p:cNvPr>
            <p:cNvSpPr/>
            <p:nvPr/>
          </p:nvSpPr>
          <p:spPr>
            <a:xfrm>
              <a:off x="9770059" y="4375050"/>
              <a:ext cx="855982" cy="855982"/>
            </a:xfrm>
            <a:prstGeom prst="ellipse">
              <a:avLst/>
            </a:prstGeom>
            <a:noFill/>
            <a:ln w="25400">
              <a:solidFill>
                <a:srgbClr val="326C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74608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9AE5FC1-FB0F-D346-8834-D594630C5B52}"/>
              </a:ext>
            </a:extLst>
          </p:cNvPr>
          <p:cNvGrpSpPr/>
          <p:nvPr/>
        </p:nvGrpSpPr>
        <p:grpSpPr>
          <a:xfrm>
            <a:off x="1684166" y="1176131"/>
            <a:ext cx="8923149" cy="4358371"/>
            <a:chOff x="1636666" y="641741"/>
            <a:chExt cx="8923149" cy="4358371"/>
          </a:xfrm>
        </p:grpSpPr>
        <p:pic>
          <p:nvPicPr>
            <p:cNvPr id="4" name="Picture 3">
              <a:extLst>
                <a:ext uri="{FF2B5EF4-FFF2-40B4-BE49-F238E27FC236}">
                  <a16:creationId xmlns:a16="http://schemas.microsoft.com/office/drawing/2014/main" id="{9CFA87E5-6227-8747-B467-A39920F79048}"/>
                </a:ext>
              </a:extLst>
            </p:cNvPr>
            <p:cNvPicPr>
              <a:picLocks noChangeAspect="1"/>
            </p:cNvPicPr>
            <p:nvPr/>
          </p:nvPicPr>
          <p:blipFill>
            <a:blip r:embed="rId2"/>
            <a:stretch>
              <a:fillRect/>
            </a:stretch>
          </p:blipFill>
          <p:spPr>
            <a:xfrm>
              <a:off x="1636666" y="641741"/>
              <a:ext cx="8923149" cy="4358371"/>
            </a:xfrm>
            <a:prstGeom prst="rect">
              <a:avLst/>
            </a:prstGeom>
            <a:ln w="25400">
              <a:solidFill>
                <a:srgbClr val="326CE5"/>
              </a:solidFill>
            </a:ln>
          </p:spPr>
        </p:pic>
        <p:pic>
          <p:nvPicPr>
            <p:cNvPr id="5" name="Picture 4">
              <a:extLst>
                <a:ext uri="{FF2B5EF4-FFF2-40B4-BE49-F238E27FC236}">
                  <a16:creationId xmlns:a16="http://schemas.microsoft.com/office/drawing/2014/main" id="{645A346F-996F-EE49-9331-13AF495D03D0}"/>
                </a:ext>
              </a:extLst>
            </p:cNvPr>
            <p:cNvPicPr>
              <a:picLocks noChangeAspect="1"/>
            </p:cNvPicPr>
            <p:nvPr/>
          </p:nvPicPr>
          <p:blipFill>
            <a:blip r:embed="rId3"/>
            <a:stretch>
              <a:fillRect/>
            </a:stretch>
          </p:blipFill>
          <p:spPr>
            <a:xfrm>
              <a:off x="1951182" y="1078346"/>
              <a:ext cx="2794000" cy="147053"/>
            </a:xfrm>
            <a:prstGeom prst="rect">
              <a:avLst/>
            </a:prstGeom>
          </p:spPr>
        </p:pic>
      </p:grpSp>
      <p:sp>
        <p:nvSpPr>
          <p:cNvPr id="6" name="Title 1">
            <a:extLst>
              <a:ext uri="{FF2B5EF4-FFF2-40B4-BE49-F238E27FC236}">
                <a16:creationId xmlns:a16="http://schemas.microsoft.com/office/drawing/2014/main" id="{16AFD5F3-266B-2A4D-858A-3C1B16129E78}"/>
              </a:ext>
            </a:extLst>
          </p:cNvPr>
          <p:cNvSpPr txBox="1">
            <a:spLocks/>
          </p:cNvSpPr>
          <p:nvPr/>
        </p:nvSpPr>
        <p:spPr>
          <a:xfrm>
            <a:off x="794530" y="80370"/>
            <a:ext cx="10415775"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dirty="0">
                <a:solidFill>
                  <a:srgbClr val="326CE5"/>
                </a:solidFill>
                <a:latin typeface="Arial Rounded MT Bold" panose="020F0704030504030204" pitchFamily="34" charset="77"/>
              </a:rPr>
              <a:t>Interactive schematic of deployed workload</a:t>
            </a:r>
          </a:p>
        </p:txBody>
      </p:sp>
      <p:pic>
        <p:nvPicPr>
          <p:cNvPr id="7" name="Picture 6" descr="Icon&#10;&#10;Description automatically generated">
            <a:extLst>
              <a:ext uri="{FF2B5EF4-FFF2-40B4-BE49-F238E27FC236}">
                <a16:creationId xmlns:a16="http://schemas.microsoft.com/office/drawing/2014/main" id="{031078A4-109F-AE47-8C55-6DE8CF442D7D}"/>
              </a:ext>
            </a:extLst>
          </p:cNvPr>
          <p:cNvPicPr>
            <a:picLocks noChangeAspect="1"/>
          </p:cNvPicPr>
          <p:nvPr/>
        </p:nvPicPr>
        <p:blipFill>
          <a:blip r:embed="rId4"/>
          <a:stretch>
            <a:fillRect/>
          </a:stretch>
        </p:blipFill>
        <p:spPr>
          <a:xfrm>
            <a:off x="254575" y="257129"/>
            <a:ext cx="368902" cy="368902"/>
          </a:xfrm>
          <a:prstGeom prst="rect">
            <a:avLst/>
          </a:prstGeom>
        </p:spPr>
      </p:pic>
    </p:spTree>
    <p:extLst>
      <p:ext uri="{BB962C8B-B14F-4D97-AF65-F5344CB8AC3E}">
        <p14:creationId xmlns:p14="http://schemas.microsoft.com/office/powerpoint/2010/main" val="1065032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473F1A-DF00-D248-A1AF-0DE077C30D98}"/>
              </a:ext>
            </a:extLst>
          </p:cNvPr>
          <p:cNvPicPr>
            <a:picLocks noChangeAspect="1"/>
          </p:cNvPicPr>
          <p:nvPr/>
        </p:nvPicPr>
        <p:blipFill>
          <a:blip r:embed="rId2"/>
          <a:stretch>
            <a:fillRect/>
          </a:stretch>
        </p:blipFill>
        <p:spPr>
          <a:xfrm>
            <a:off x="1689191" y="1169720"/>
            <a:ext cx="8817295" cy="4299846"/>
          </a:xfrm>
          <a:prstGeom prst="rect">
            <a:avLst/>
          </a:prstGeom>
        </p:spPr>
      </p:pic>
      <p:pic>
        <p:nvPicPr>
          <p:cNvPr id="4" name="Picture 3">
            <a:extLst>
              <a:ext uri="{FF2B5EF4-FFF2-40B4-BE49-F238E27FC236}">
                <a16:creationId xmlns:a16="http://schemas.microsoft.com/office/drawing/2014/main" id="{63041A9F-EB39-0B4C-9899-2AA5875AE8BB}"/>
              </a:ext>
            </a:extLst>
          </p:cNvPr>
          <p:cNvPicPr>
            <a:picLocks noChangeAspect="1"/>
          </p:cNvPicPr>
          <p:nvPr/>
        </p:nvPicPr>
        <p:blipFill>
          <a:blip r:embed="rId3"/>
          <a:stretch>
            <a:fillRect/>
          </a:stretch>
        </p:blipFill>
        <p:spPr>
          <a:xfrm>
            <a:off x="1707153" y="1169720"/>
            <a:ext cx="8862177" cy="4299846"/>
          </a:xfrm>
          <a:prstGeom prst="rect">
            <a:avLst/>
          </a:prstGeom>
        </p:spPr>
      </p:pic>
      <p:pic>
        <p:nvPicPr>
          <p:cNvPr id="5" name="Picture 4">
            <a:extLst>
              <a:ext uri="{FF2B5EF4-FFF2-40B4-BE49-F238E27FC236}">
                <a16:creationId xmlns:a16="http://schemas.microsoft.com/office/drawing/2014/main" id="{8B489606-59A6-544A-933F-8885DA7901B4}"/>
              </a:ext>
            </a:extLst>
          </p:cNvPr>
          <p:cNvPicPr>
            <a:picLocks noChangeAspect="1"/>
          </p:cNvPicPr>
          <p:nvPr/>
        </p:nvPicPr>
        <p:blipFill>
          <a:blip r:embed="rId4"/>
          <a:stretch>
            <a:fillRect/>
          </a:stretch>
        </p:blipFill>
        <p:spPr>
          <a:xfrm>
            <a:off x="1694476" y="1157847"/>
            <a:ext cx="8858986" cy="4429493"/>
          </a:xfrm>
          <a:prstGeom prst="rect">
            <a:avLst/>
          </a:prstGeom>
        </p:spPr>
      </p:pic>
      <p:sp>
        <p:nvSpPr>
          <p:cNvPr id="6" name="Rectangle 5">
            <a:extLst>
              <a:ext uri="{FF2B5EF4-FFF2-40B4-BE49-F238E27FC236}">
                <a16:creationId xmlns:a16="http://schemas.microsoft.com/office/drawing/2014/main" id="{F42A1C5F-DA92-9D44-8A71-DD42607EA456}"/>
              </a:ext>
            </a:extLst>
          </p:cNvPr>
          <p:cNvSpPr/>
          <p:nvPr/>
        </p:nvSpPr>
        <p:spPr>
          <a:xfrm>
            <a:off x="1673323" y="1157847"/>
            <a:ext cx="8908684" cy="442949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AF1FAB1-80C5-9047-8B18-B09DD6A3D7D2}"/>
              </a:ext>
            </a:extLst>
          </p:cNvPr>
          <p:cNvPicPr>
            <a:picLocks noChangeAspect="1"/>
          </p:cNvPicPr>
          <p:nvPr/>
        </p:nvPicPr>
        <p:blipFill>
          <a:blip r:embed="rId5"/>
          <a:stretch>
            <a:fillRect/>
          </a:stretch>
        </p:blipFill>
        <p:spPr>
          <a:xfrm>
            <a:off x="2116007" y="3181586"/>
            <a:ext cx="3634249" cy="2221434"/>
          </a:xfrm>
          <a:prstGeom prst="rect">
            <a:avLst/>
          </a:prstGeom>
          <a:ln w="25400">
            <a:solidFill>
              <a:schemeClr val="accent1">
                <a:shade val="50000"/>
              </a:schemeClr>
            </a:solidFill>
          </a:ln>
        </p:spPr>
      </p:pic>
      <p:sp>
        <p:nvSpPr>
          <p:cNvPr id="12" name="TextBox 11">
            <a:extLst>
              <a:ext uri="{FF2B5EF4-FFF2-40B4-BE49-F238E27FC236}">
                <a16:creationId xmlns:a16="http://schemas.microsoft.com/office/drawing/2014/main" id="{FEF46EEF-6CE7-5845-B94B-6DCE13B648A9}"/>
              </a:ext>
            </a:extLst>
          </p:cNvPr>
          <p:cNvSpPr txBox="1"/>
          <p:nvPr/>
        </p:nvSpPr>
        <p:spPr>
          <a:xfrm>
            <a:off x="3655107" y="3626254"/>
            <a:ext cx="2018694" cy="369332"/>
          </a:xfrm>
          <a:prstGeom prst="rect">
            <a:avLst/>
          </a:prstGeom>
          <a:noFill/>
        </p:spPr>
        <p:txBody>
          <a:bodyPr wrap="none" rtlCol="0">
            <a:spAutoFit/>
          </a:bodyPr>
          <a:lstStyle/>
          <a:p>
            <a:r>
              <a:rPr lang="en-US" dirty="0"/>
              <a:t>View resource yaml</a:t>
            </a:r>
          </a:p>
        </p:txBody>
      </p:sp>
      <p:sp>
        <p:nvSpPr>
          <p:cNvPr id="14" name="TextBox 13">
            <a:extLst>
              <a:ext uri="{FF2B5EF4-FFF2-40B4-BE49-F238E27FC236}">
                <a16:creationId xmlns:a16="http://schemas.microsoft.com/office/drawing/2014/main" id="{E37EF1F6-3FAD-4542-B8EE-CB1144DEA91F}"/>
              </a:ext>
            </a:extLst>
          </p:cNvPr>
          <p:cNvSpPr txBox="1"/>
          <p:nvPr/>
        </p:nvSpPr>
        <p:spPr>
          <a:xfrm>
            <a:off x="6018166" y="1233181"/>
            <a:ext cx="4439501" cy="369332"/>
          </a:xfrm>
          <a:prstGeom prst="rect">
            <a:avLst/>
          </a:prstGeom>
          <a:solidFill>
            <a:schemeClr val="bg1"/>
          </a:solidFill>
          <a:ln w="25400">
            <a:solidFill>
              <a:schemeClr val="accent1">
                <a:shade val="50000"/>
              </a:schemeClr>
            </a:solidFill>
          </a:ln>
        </p:spPr>
        <p:txBody>
          <a:bodyPr wrap="square" rtlCol="0">
            <a:spAutoFit/>
          </a:bodyPr>
          <a:lstStyle/>
          <a:p>
            <a:pPr algn="ctr"/>
            <a:r>
              <a:rPr lang="en-US" dirty="0"/>
              <a:t>OwnerReference chains</a:t>
            </a:r>
          </a:p>
        </p:txBody>
      </p:sp>
      <p:pic>
        <p:nvPicPr>
          <p:cNvPr id="16" name="Picture 15">
            <a:extLst>
              <a:ext uri="{FF2B5EF4-FFF2-40B4-BE49-F238E27FC236}">
                <a16:creationId xmlns:a16="http://schemas.microsoft.com/office/drawing/2014/main" id="{8688080B-480F-4447-BF2C-0AEECD1DF05A}"/>
              </a:ext>
            </a:extLst>
          </p:cNvPr>
          <p:cNvPicPr>
            <a:picLocks noChangeAspect="1"/>
          </p:cNvPicPr>
          <p:nvPr/>
        </p:nvPicPr>
        <p:blipFill>
          <a:blip r:embed="rId4"/>
          <a:stretch>
            <a:fillRect/>
          </a:stretch>
        </p:blipFill>
        <p:spPr>
          <a:xfrm>
            <a:off x="6320801" y="3394959"/>
            <a:ext cx="4036771" cy="2018386"/>
          </a:xfrm>
          <a:prstGeom prst="rect">
            <a:avLst/>
          </a:prstGeom>
          <a:ln w="25400">
            <a:solidFill>
              <a:schemeClr val="accent1">
                <a:shade val="50000"/>
              </a:schemeClr>
            </a:solidFill>
          </a:ln>
        </p:spPr>
      </p:pic>
      <p:sp>
        <p:nvSpPr>
          <p:cNvPr id="13" name="TextBox 12">
            <a:extLst>
              <a:ext uri="{FF2B5EF4-FFF2-40B4-BE49-F238E27FC236}">
                <a16:creationId xmlns:a16="http://schemas.microsoft.com/office/drawing/2014/main" id="{36A16498-7FD6-2D4F-A001-0FD532B773BD}"/>
              </a:ext>
            </a:extLst>
          </p:cNvPr>
          <p:cNvSpPr txBox="1"/>
          <p:nvPr/>
        </p:nvSpPr>
        <p:spPr>
          <a:xfrm>
            <a:off x="7452117" y="3394959"/>
            <a:ext cx="3204347" cy="369332"/>
          </a:xfrm>
          <a:prstGeom prst="rect">
            <a:avLst/>
          </a:prstGeom>
          <a:noFill/>
          <a:ln>
            <a:noFill/>
          </a:ln>
        </p:spPr>
        <p:txBody>
          <a:bodyPr wrap="square" rtlCol="0">
            <a:spAutoFit/>
          </a:bodyPr>
          <a:lstStyle/>
          <a:p>
            <a:r>
              <a:rPr lang="en-US" dirty="0"/>
              <a:t>Color coded views of RBAC</a:t>
            </a:r>
          </a:p>
        </p:txBody>
      </p:sp>
      <p:pic>
        <p:nvPicPr>
          <p:cNvPr id="15" name="Picture 14">
            <a:extLst>
              <a:ext uri="{FF2B5EF4-FFF2-40B4-BE49-F238E27FC236}">
                <a16:creationId xmlns:a16="http://schemas.microsoft.com/office/drawing/2014/main" id="{49D71E74-2B3D-EF45-9A85-3FA4951A5855}"/>
              </a:ext>
            </a:extLst>
          </p:cNvPr>
          <p:cNvPicPr>
            <a:picLocks noChangeAspect="1"/>
          </p:cNvPicPr>
          <p:nvPr/>
        </p:nvPicPr>
        <p:blipFill>
          <a:blip r:embed="rId6"/>
          <a:stretch>
            <a:fillRect/>
          </a:stretch>
        </p:blipFill>
        <p:spPr>
          <a:xfrm>
            <a:off x="6039117" y="1552395"/>
            <a:ext cx="4405529" cy="1604635"/>
          </a:xfrm>
          <a:prstGeom prst="rect">
            <a:avLst/>
          </a:prstGeom>
          <a:ln w="25400">
            <a:solidFill>
              <a:schemeClr val="accent1">
                <a:shade val="50000"/>
              </a:schemeClr>
            </a:solidFill>
          </a:ln>
        </p:spPr>
      </p:pic>
      <p:pic>
        <p:nvPicPr>
          <p:cNvPr id="19" name="Picture 18">
            <a:extLst>
              <a:ext uri="{FF2B5EF4-FFF2-40B4-BE49-F238E27FC236}">
                <a16:creationId xmlns:a16="http://schemas.microsoft.com/office/drawing/2014/main" id="{1D671299-3B9A-0142-967A-69B5F325AB40}"/>
              </a:ext>
            </a:extLst>
          </p:cNvPr>
          <p:cNvPicPr>
            <a:picLocks noChangeAspect="1"/>
          </p:cNvPicPr>
          <p:nvPr/>
        </p:nvPicPr>
        <p:blipFill>
          <a:blip r:embed="rId7"/>
          <a:stretch>
            <a:fillRect/>
          </a:stretch>
        </p:blipFill>
        <p:spPr>
          <a:xfrm>
            <a:off x="2302096" y="1241818"/>
            <a:ext cx="2938698" cy="1821993"/>
          </a:xfrm>
          <a:prstGeom prst="rect">
            <a:avLst/>
          </a:prstGeom>
          <a:ln w="25400">
            <a:solidFill>
              <a:schemeClr val="accent1">
                <a:shade val="50000"/>
              </a:schemeClr>
            </a:solidFill>
          </a:ln>
        </p:spPr>
      </p:pic>
      <p:sp>
        <p:nvSpPr>
          <p:cNvPr id="20" name="TextBox 19">
            <a:extLst>
              <a:ext uri="{FF2B5EF4-FFF2-40B4-BE49-F238E27FC236}">
                <a16:creationId xmlns:a16="http://schemas.microsoft.com/office/drawing/2014/main" id="{AE1F7455-F56D-094B-ABB8-A21EEE6B364C}"/>
              </a:ext>
            </a:extLst>
          </p:cNvPr>
          <p:cNvSpPr txBox="1"/>
          <p:nvPr/>
        </p:nvSpPr>
        <p:spPr>
          <a:xfrm>
            <a:off x="3094094" y="1417847"/>
            <a:ext cx="2149499" cy="369332"/>
          </a:xfrm>
          <a:prstGeom prst="rect">
            <a:avLst/>
          </a:prstGeom>
          <a:noFill/>
        </p:spPr>
        <p:txBody>
          <a:bodyPr wrap="none" rtlCol="0">
            <a:spAutoFit/>
          </a:bodyPr>
          <a:lstStyle/>
          <a:p>
            <a:r>
              <a:rPr lang="en-US" dirty="0"/>
              <a:t>Resource description</a:t>
            </a:r>
          </a:p>
        </p:txBody>
      </p:sp>
      <p:sp>
        <p:nvSpPr>
          <p:cNvPr id="21" name="Title 1">
            <a:extLst>
              <a:ext uri="{FF2B5EF4-FFF2-40B4-BE49-F238E27FC236}">
                <a16:creationId xmlns:a16="http://schemas.microsoft.com/office/drawing/2014/main" id="{41190F8D-7087-DE46-87B9-AD55D7E4D317}"/>
              </a:ext>
            </a:extLst>
          </p:cNvPr>
          <p:cNvSpPr txBox="1">
            <a:spLocks/>
          </p:cNvSpPr>
          <p:nvPr/>
        </p:nvSpPr>
        <p:spPr>
          <a:xfrm>
            <a:off x="794530" y="70210"/>
            <a:ext cx="10415775"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dirty="0">
                <a:solidFill>
                  <a:srgbClr val="326CE5"/>
                </a:solidFill>
                <a:latin typeface="Arial Rounded MT Bold" panose="020F0704030504030204" pitchFamily="34" charset="77"/>
              </a:rPr>
              <a:t>RBAC info, view yaml, ownerRefs, descriptions</a:t>
            </a:r>
          </a:p>
        </p:txBody>
      </p:sp>
      <p:pic>
        <p:nvPicPr>
          <p:cNvPr id="22" name="Picture 21" descr="Icon&#10;&#10;Description automatically generated">
            <a:extLst>
              <a:ext uri="{FF2B5EF4-FFF2-40B4-BE49-F238E27FC236}">
                <a16:creationId xmlns:a16="http://schemas.microsoft.com/office/drawing/2014/main" id="{90930874-0294-B64B-9CC2-D7596A8B9B24}"/>
              </a:ext>
            </a:extLst>
          </p:cNvPr>
          <p:cNvPicPr>
            <a:picLocks noChangeAspect="1"/>
          </p:cNvPicPr>
          <p:nvPr/>
        </p:nvPicPr>
        <p:blipFill>
          <a:blip r:embed="rId8"/>
          <a:stretch>
            <a:fillRect/>
          </a:stretch>
        </p:blipFill>
        <p:spPr>
          <a:xfrm>
            <a:off x="254575" y="257129"/>
            <a:ext cx="368902" cy="368902"/>
          </a:xfrm>
          <a:prstGeom prst="rect">
            <a:avLst/>
          </a:prstGeom>
        </p:spPr>
      </p:pic>
    </p:spTree>
    <p:extLst>
      <p:ext uri="{BB962C8B-B14F-4D97-AF65-F5344CB8AC3E}">
        <p14:creationId xmlns:p14="http://schemas.microsoft.com/office/powerpoint/2010/main" val="983558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473F1A-DF00-D248-A1AF-0DE077C30D98}"/>
              </a:ext>
            </a:extLst>
          </p:cNvPr>
          <p:cNvPicPr>
            <a:picLocks noChangeAspect="1"/>
          </p:cNvPicPr>
          <p:nvPr/>
        </p:nvPicPr>
        <p:blipFill>
          <a:blip r:embed="rId2"/>
          <a:stretch>
            <a:fillRect/>
          </a:stretch>
        </p:blipFill>
        <p:spPr>
          <a:xfrm>
            <a:off x="1689191" y="1177901"/>
            <a:ext cx="8817295" cy="4299846"/>
          </a:xfrm>
          <a:prstGeom prst="rect">
            <a:avLst/>
          </a:prstGeom>
        </p:spPr>
      </p:pic>
      <p:pic>
        <p:nvPicPr>
          <p:cNvPr id="4" name="Picture 3">
            <a:extLst>
              <a:ext uri="{FF2B5EF4-FFF2-40B4-BE49-F238E27FC236}">
                <a16:creationId xmlns:a16="http://schemas.microsoft.com/office/drawing/2014/main" id="{63041A9F-EB39-0B4C-9899-2AA5875AE8BB}"/>
              </a:ext>
            </a:extLst>
          </p:cNvPr>
          <p:cNvPicPr>
            <a:picLocks noChangeAspect="1"/>
          </p:cNvPicPr>
          <p:nvPr/>
        </p:nvPicPr>
        <p:blipFill>
          <a:blip r:embed="rId3"/>
          <a:stretch>
            <a:fillRect/>
          </a:stretch>
        </p:blipFill>
        <p:spPr>
          <a:xfrm>
            <a:off x="1707153" y="1177901"/>
            <a:ext cx="8862177" cy="4299846"/>
          </a:xfrm>
          <a:prstGeom prst="rect">
            <a:avLst/>
          </a:prstGeom>
        </p:spPr>
      </p:pic>
      <p:pic>
        <p:nvPicPr>
          <p:cNvPr id="5" name="Picture 4">
            <a:extLst>
              <a:ext uri="{FF2B5EF4-FFF2-40B4-BE49-F238E27FC236}">
                <a16:creationId xmlns:a16="http://schemas.microsoft.com/office/drawing/2014/main" id="{8B489606-59A6-544A-933F-8885DA7901B4}"/>
              </a:ext>
            </a:extLst>
          </p:cNvPr>
          <p:cNvPicPr>
            <a:picLocks noChangeAspect="1"/>
          </p:cNvPicPr>
          <p:nvPr/>
        </p:nvPicPr>
        <p:blipFill>
          <a:blip r:embed="rId4"/>
          <a:stretch>
            <a:fillRect/>
          </a:stretch>
        </p:blipFill>
        <p:spPr>
          <a:xfrm>
            <a:off x="1694476" y="1166028"/>
            <a:ext cx="8858986" cy="4429493"/>
          </a:xfrm>
          <a:prstGeom prst="rect">
            <a:avLst/>
          </a:prstGeom>
        </p:spPr>
      </p:pic>
      <p:sp>
        <p:nvSpPr>
          <p:cNvPr id="6" name="Rectangle 5">
            <a:extLst>
              <a:ext uri="{FF2B5EF4-FFF2-40B4-BE49-F238E27FC236}">
                <a16:creationId xmlns:a16="http://schemas.microsoft.com/office/drawing/2014/main" id="{F42A1C5F-DA92-9D44-8A71-DD42607EA456}"/>
              </a:ext>
            </a:extLst>
          </p:cNvPr>
          <p:cNvSpPr/>
          <p:nvPr/>
        </p:nvSpPr>
        <p:spPr>
          <a:xfrm>
            <a:off x="1673323" y="1166028"/>
            <a:ext cx="8908684" cy="442949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446A4AD-7B49-D541-9728-DA556D1E71E3}"/>
              </a:ext>
            </a:extLst>
          </p:cNvPr>
          <p:cNvPicPr>
            <a:picLocks noChangeAspect="1"/>
          </p:cNvPicPr>
          <p:nvPr/>
        </p:nvPicPr>
        <p:blipFill>
          <a:blip r:embed="rId5"/>
          <a:stretch>
            <a:fillRect/>
          </a:stretch>
        </p:blipFill>
        <p:spPr>
          <a:xfrm>
            <a:off x="1830750" y="1320372"/>
            <a:ext cx="4869367" cy="2060402"/>
          </a:xfrm>
          <a:prstGeom prst="rect">
            <a:avLst/>
          </a:prstGeom>
          <a:ln w="25400">
            <a:solidFill>
              <a:srgbClr val="326CE5"/>
            </a:solidFill>
          </a:ln>
        </p:spPr>
      </p:pic>
      <p:pic>
        <p:nvPicPr>
          <p:cNvPr id="7" name="Picture 6">
            <a:extLst>
              <a:ext uri="{FF2B5EF4-FFF2-40B4-BE49-F238E27FC236}">
                <a16:creationId xmlns:a16="http://schemas.microsoft.com/office/drawing/2014/main" id="{9FAECA4C-645C-764A-AF48-80D5DF65DF23}"/>
              </a:ext>
            </a:extLst>
          </p:cNvPr>
          <p:cNvPicPr>
            <a:picLocks noChangeAspect="1"/>
          </p:cNvPicPr>
          <p:nvPr/>
        </p:nvPicPr>
        <p:blipFill>
          <a:blip r:embed="rId6"/>
          <a:stretch>
            <a:fillRect/>
          </a:stretch>
        </p:blipFill>
        <p:spPr>
          <a:xfrm>
            <a:off x="2015488" y="2946506"/>
            <a:ext cx="4193209" cy="2491693"/>
          </a:xfrm>
          <a:prstGeom prst="rect">
            <a:avLst/>
          </a:prstGeom>
          <a:ln w="25400">
            <a:solidFill>
              <a:srgbClr val="326CE5"/>
            </a:solidFill>
          </a:ln>
        </p:spPr>
      </p:pic>
      <p:pic>
        <p:nvPicPr>
          <p:cNvPr id="10" name="Picture 9">
            <a:extLst>
              <a:ext uri="{FF2B5EF4-FFF2-40B4-BE49-F238E27FC236}">
                <a16:creationId xmlns:a16="http://schemas.microsoft.com/office/drawing/2014/main" id="{EF623A94-D5DA-B340-B0D8-B062408F6396}"/>
              </a:ext>
            </a:extLst>
          </p:cNvPr>
          <p:cNvPicPr>
            <a:picLocks noChangeAspect="1"/>
          </p:cNvPicPr>
          <p:nvPr/>
        </p:nvPicPr>
        <p:blipFill>
          <a:blip r:embed="rId7"/>
          <a:stretch>
            <a:fillRect/>
          </a:stretch>
        </p:blipFill>
        <p:spPr>
          <a:xfrm rot="10800000">
            <a:off x="6517032" y="1700435"/>
            <a:ext cx="3928426" cy="2594983"/>
          </a:xfrm>
          <a:prstGeom prst="rect">
            <a:avLst/>
          </a:prstGeom>
          <a:ln w="25400">
            <a:solidFill>
              <a:srgbClr val="326CE5"/>
            </a:solidFill>
          </a:ln>
        </p:spPr>
      </p:pic>
      <p:sp>
        <p:nvSpPr>
          <p:cNvPr id="12" name="TextBox 11">
            <a:extLst>
              <a:ext uri="{FF2B5EF4-FFF2-40B4-BE49-F238E27FC236}">
                <a16:creationId xmlns:a16="http://schemas.microsoft.com/office/drawing/2014/main" id="{FEF46EEF-6CE7-5845-B94B-6DCE13B648A9}"/>
              </a:ext>
            </a:extLst>
          </p:cNvPr>
          <p:cNvSpPr txBox="1"/>
          <p:nvPr/>
        </p:nvSpPr>
        <p:spPr>
          <a:xfrm>
            <a:off x="2015488" y="1515769"/>
            <a:ext cx="1986891" cy="369332"/>
          </a:xfrm>
          <a:prstGeom prst="rect">
            <a:avLst/>
          </a:prstGeom>
          <a:noFill/>
        </p:spPr>
        <p:txBody>
          <a:bodyPr wrap="none" rtlCol="0">
            <a:spAutoFit/>
          </a:bodyPr>
          <a:lstStyle/>
          <a:p>
            <a:r>
              <a:rPr lang="en-US" dirty="0"/>
              <a:t>Hierarchy diagrams</a:t>
            </a:r>
          </a:p>
        </p:txBody>
      </p:sp>
      <p:sp>
        <p:nvSpPr>
          <p:cNvPr id="13" name="TextBox 12">
            <a:extLst>
              <a:ext uri="{FF2B5EF4-FFF2-40B4-BE49-F238E27FC236}">
                <a16:creationId xmlns:a16="http://schemas.microsoft.com/office/drawing/2014/main" id="{36A16498-7FD6-2D4F-A001-0FD532B773BD}"/>
              </a:ext>
            </a:extLst>
          </p:cNvPr>
          <p:cNvSpPr txBox="1"/>
          <p:nvPr/>
        </p:nvSpPr>
        <p:spPr>
          <a:xfrm>
            <a:off x="4627135" y="3926086"/>
            <a:ext cx="1166410" cy="646331"/>
          </a:xfrm>
          <a:prstGeom prst="rect">
            <a:avLst/>
          </a:prstGeom>
          <a:noFill/>
        </p:spPr>
        <p:txBody>
          <a:bodyPr wrap="none" rtlCol="0">
            <a:spAutoFit/>
          </a:bodyPr>
          <a:lstStyle/>
          <a:p>
            <a:r>
              <a:rPr lang="en-US" dirty="0"/>
              <a:t>Drill-down</a:t>
            </a:r>
          </a:p>
          <a:p>
            <a:r>
              <a:rPr lang="en-US" dirty="0"/>
              <a:t>Bar charts</a:t>
            </a:r>
          </a:p>
        </p:txBody>
      </p:sp>
      <p:sp>
        <p:nvSpPr>
          <p:cNvPr id="14" name="TextBox 13">
            <a:extLst>
              <a:ext uri="{FF2B5EF4-FFF2-40B4-BE49-F238E27FC236}">
                <a16:creationId xmlns:a16="http://schemas.microsoft.com/office/drawing/2014/main" id="{E37EF1F6-3FAD-4542-B8EE-CB1144DEA91F}"/>
              </a:ext>
            </a:extLst>
          </p:cNvPr>
          <p:cNvSpPr txBox="1"/>
          <p:nvPr/>
        </p:nvSpPr>
        <p:spPr>
          <a:xfrm>
            <a:off x="8375389" y="1676371"/>
            <a:ext cx="2153842" cy="369332"/>
          </a:xfrm>
          <a:prstGeom prst="rect">
            <a:avLst/>
          </a:prstGeom>
          <a:noFill/>
        </p:spPr>
        <p:txBody>
          <a:bodyPr wrap="square" rtlCol="0">
            <a:spAutoFit/>
          </a:bodyPr>
          <a:lstStyle/>
          <a:p>
            <a:r>
              <a:rPr lang="en-US" dirty="0"/>
              <a:t>CirclePack Diagrams</a:t>
            </a:r>
          </a:p>
        </p:txBody>
      </p:sp>
      <p:pic>
        <p:nvPicPr>
          <p:cNvPr id="2" name="Picture 1">
            <a:extLst>
              <a:ext uri="{FF2B5EF4-FFF2-40B4-BE49-F238E27FC236}">
                <a16:creationId xmlns:a16="http://schemas.microsoft.com/office/drawing/2014/main" id="{A51AB833-B05F-7C49-9B92-04766A7B9D99}"/>
              </a:ext>
            </a:extLst>
          </p:cNvPr>
          <p:cNvPicPr>
            <a:picLocks noChangeAspect="1"/>
          </p:cNvPicPr>
          <p:nvPr/>
        </p:nvPicPr>
        <p:blipFill>
          <a:blip r:embed="rId8"/>
          <a:stretch>
            <a:fillRect/>
          </a:stretch>
        </p:blipFill>
        <p:spPr>
          <a:xfrm>
            <a:off x="8453852" y="3700927"/>
            <a:ext cx="1740682" cy="1732610"/>
          </a:xfrm>
          <a:prstGeom prst="rect">
            <a:avLst/>
          </a:prstGeom>
          <a:ln>
            <a:noFill/>
          </a:ln>
        </p:spPr>
      </p:pic>
      <p:sp>
        <p:nvSpPr>
          <p:cNvPr id="11" name="Oval 10">
            <a:extLst>
              <a:ext uri="{FF2B5EF4-FFF2-40B4-BE49-F238E27FC236}">
                <a16:creationId xmlns:a16="http://schemas.microsoft.com/office/drawing/2014/main" id="{87F99F93-D618-5547-A4ED-32738BE23BB9}"/>
              </a:ext>
            </a:extLst>
          </p:cNvPr>
          <p:cNvSpPr/>
          <p:nvPr/>
        </p:nvSpPr>
        <p:spPr>
          <a:xfrm>
            <a:off x="8453852" y="3700927"/>
            <a:ext cx="1742980" cy="1742980"/>
          </a:xfrm>
          <a:prstGeom prst="ellipse">
            <a:avLst/>
          </a:prstGeom>
          <a:noFill/>
          <a:ln w="25400">
            <a:solidFill>
              <a:srgbClr val="326C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40656B1A-74F9-0348-8CC1-CFBD0E339B4E}"/>
              </a:ext>
            </a:extLst>
          </p:cNvPr>
          <p:cNvSpPr txBox="1">
            <a:spLocks/>
          </p:cNvSpPr>
          <p:nvPr/>
        </p:nvSpPr>
        <p:spPr>
          <a:xfrm>
            <a:off x="794530" y="80370"/>
            <a:ext cx="10415775"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dirty="0">
                <a:solidFill>
                  <a:srgbClr val="326CE5"/>
                </a:solidFill>
                <a:latin typeface="Arial Rounded MT Bold" panose="020F0704030504030204" pitchFamily="34" charset="77"/>
              </a:rPr>
              <a:t>Multiple graphics of K8 resources</a:t>
            </a:r>
          </a:p>
        </p:txBody>
      </p:sp>
      <p:pic>
        <p:nvPicPr>
          <p:cNvPr id="19" name="Picture 18" descr="Icon&#10;&#10;Description automatically generated">
            <a:extLst>
              <a:ext uri="{FF2B5EF4-FFF2-40B4-BE49-F238E27FC236}">
                <a16:creationId xmlns:a16="http://schemas.microsoft.com/office/drawing/2014/main" id="{F6F9DF68-7147-C54C-979A-B1E08B2999E6}"/>
              </a:ext>
            </a:extLst>
          </p:cNvPr>
          <p:cNvPicPr>
            <a:picLocks noChangeAspect="1"/>
          </p:cNvPicPr>
          <p:nvPr/>
        </p:nvPicPr>
        <p:blipFill>
          <a:blip r:embed="rId9"/>
          <a:stretch>
            <a:fillRect/>
          </a:stretch>
        </p:blipFill>
        <p:spPr>
          <a:xfrm>
            <a:off x="254575" y="257129"/>
            <a:ext cx="368902" cy="368902"/>
          </a:xfrm>
          <a:prstGeom prst="rect">
            <a:avLst/>
          </a:prstGeom>
        </p:spPr>
      </p:pic>
    </p:spTree>
    <p:extLst>
      <p:ext uri="{BB962C8B-B14F-4D97-AF65-F5344CB8AC3E}">
        <p14:creationId xmlns:p14="http://schemas.microsoft.com/office/powerpoint/2010/main" val="2638022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569B009-A37B-6B44-A26B-A16EB9A5D7B5}"/>
              </a:ext>
            </a:extLst>
          </p:cNvPr>
          <p:cNvSpPr txBox="1">
            <a:spLocks/>
          </p:cNvSpPr>
          <p:nvPr/>
        </p:nvSpPr>
        <p:spPr>
          <a:xfrm>
            <a:off x="337138" y="971195"/>
            <a:ext cx="11517723" cy="473364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l">
              <a:buFont typeface="Arial" panose="020B0604020202020204" pitchFamily="34" charset="0"/>
              <a:buChar char="•"/>
            </a:pPr>
            <a:r>
              <a:rPr lang="en-US" sz="2800" dirty="0">
                <a:solidFill>
                  <a:srgbClr val="326CE5"/>
                </a:solidFill>
                <a:latin typeface="Arial Rounded MT Bold" panose="020F0704030504030204" pitchFamily="34" charset="77"/>
              </a:rPr>
              <a:t>VpK software is open source and free.</a:t>
            </a:r>
          </a:p>
          <a:p>
            <a:pPr marL="457200" indent="-457200" algn="l">
              <a:buFont typeface="Arial" panose="020B0604020202020204" pitchFamily="34" charset="0"/>
              <a:buChar char="•"/>
            </a:pPr>
            <a:endParaRPr lang="en-US" sz="2800" dirty="0">
              <a:solidFill>
                <a:srgbClr val="326CE5"/>
              </a:solidFill>
              <a:latin typeface="Arial Rounded MT Bold" panose="020F0704030504030204" pitchFamily="34" charset="77"/>
            </a:endParaRPr>
          </a:p>
          <a:p>
            <a:pPr marL="457200" indent="-457200" algn="l">
              <a:buFont typeface="Arial" panose="020B0604020202020204" pitchFamily="34" charset="0"/>
              <a:buChar char="•"/>
            </a:pPr>
            <a:r>
              <a:rPr lang="en-US" sz="2800" dirty="0">
                <a:solidFill>
                  <a:srgbClr val="326CE5"/>
                </a:solidFill>
                <a:latin typeface="Arial Rounded MT Bold" panose="020F0704030504030204" pitchFamily="34" charset="77"/>
              </a:rPr>
              <a:t>Vpk requires node.js along with package manager npm or yarn.</a:t>
            </a:r>
          </a:p>
          <a:p>
            <a:pPr marL="457200" indent="-457200" algn="l">
              <a:buFont typeface="Arial" panose="020B0604020202020204" pitchFamily="34" charset="0"/>
              <a:buChar char="•"/>
            </a:pPr>
            <a:endParaRPr lang="en-US" sz="2800" dirty="0">
              <a:solidFill>
                <a:srgbClr val="326CE5"/>
              </a:solidFill>
              <a:latin typeface="Arial Rounded MT Bold" panose="020F0704030504030204" pitchFamily="34" charset="77"/>
            </a:endParaRPr>
          </a:p>
          <a:p>
            <a:pPr marL="457200" indent="-457200" algn="l">
              <a:buFont typeface="Arial" panose="020B0604020202020204" pitchFamily="34" charset="0"/>
              <a:buChar char="•"/>
            </a:pPr>
            <a:r>
              <a:rPr lang="en-US" sz="2800" dirty="0">
                <a:solidFill>
                  <a:srgbClr val="326CE5"/>
                </a:solidFill>
                <a:latin typeface="Arial Rounded MT Bold" panose="020F0704030504030204" pitchFamily="34" charset="77"/>
              </a:rPr>
              <a:t>VpK software is available from </a:t>
            </a:r>
            <a:r>
              <a:rPr lang="en-US" sz="2800" dirty="0">
                <a:latin typeface="+mn-lt"/>
                <a:hlinkClick r:id="rId2">
                  <a:extLst>
                    <a:ext uri="{A12FA001-AC4F-418D-AE19-62706E023703}">
                      <ahyp:hlinkClr xmlns:ahyp="http://schemas.microsoft.com/office/drawing/2018/hyperlinkcolor" val="tx"/>
                    </a:ext>
                  </a:extLst>
                </a:hlinkClick>
              </a:rPr>
              <a:t>https://github.com/k8debug/vpk.git</a:t>
            </a:r>
            <a:r>
              <a:rPr lang="en-US" sz="2800" dirty="0">
                <a:solidFill>
                  <a:srgbClr val="326CE5"/>
                </a:solidFill>
                <a:latin typeface="Arial Rounded MT Bold" panose="020F0704030504030204" pitchFamily="34" charset="77"/>
              </a:rPr>
              <a:t> Clone the repo or download the zip.  If using zip file, unzip file into a directory.</a:t>
            </a:r>
          </a:p>
          <a:p>
            <a:pPr marL="457200" indent="-457200" algn="l">
              <a:buFont typeface="Arial" panose="020B0604020202020204" pitchFamily="34" charset="0"/>
              <a:buChar char="•"/>
            </a:pPr>
            <a:endParaRPr lang="en-US" sz="2800" dirty="0">
              <a:solidFill>
                <a:srgbClr val="326CE5"/>
              </a:solidFill>
              <a:latin typeface="Arial Rounded MT Bold" panose="020F0704030504030204" pitchFamily="34" charset="77"/>
            </a:endParaRPr>
          </a:p>
          <a:p>
            <a:pPr marL="457200" indent="-457200" algn="l">
              <a:buFont typeface="Arial" panose="020B0604020202020204" pitchFamily="34" charset="0"/>
              <a:buChar char="•"/>
            </a:pPr>
            <a:r>
              <a:rPr lang="en-US" sz="2800" dirty="0">
                <a:solidFill>
                  <a:srgbClr val="326CE5"/>
                </a:solidFill>
                <a:latin typeface="Arial Rounded MT Bold" panose="020F0704030504030204" pitchFamily="34" charset="77"/>
              </a:rPr>
              <a:t>Change to the directory where the software is cloned or copied and install the required node packages by running: </a:t>
            </a:r>
            <a:r>
              <a:rPr lang="en-US" sz="2800" dirty="0">
                <a:latin typeface="+mn-lt"/>
              </a:rPr>
              <a:t>npm install</a:t>
            </a:r>
          </a:p>
          <a:p>
            <a:pPr marL="457200" indent="-457200" algn="l">
              <a:buFont typeface="Arial" panose="020B0604020202020204" pitchFamily="34" charset="0"/>
              <a:buChar char="•"/>
            </a:pPr>
            <a:endParaRPr lang="en-US" sz="2800" dirty="0">
              <a:solidFill>
                <a:srgbClr val="326CE5"/>
              </a:solidFill>
              <a:latin typeface="Arial Rounded MT Bold" panose="020F0704030504030204" pitchFamily="34" charset="77"/>
            </a:endParaRPr>
          </a:p>
          <a:p>
            <a:pPr marL="457200" indent="-457200" algn="l">
              <a:buFont typeface="Arial" panose="020B0604020202020204" pitchFamily="34" charset="0"/>
              <a:buChar char="•"/>
            </a:pPr>
            <a:r>
              <a:rPr lang="en-US" sz="2800" dirty="0">
                <a:solidFill>
                  <a:srgbClr val="326CE5"/>
                </a:solidFill>
                <a:latin typeface="Arial Rounded MT Bold" panose="020F0704030504030204" pitchFamily="34" charset="77"/>
              </a:rPr>
              <a:t>Start the software by running command: </a:t>
            </a:r>
            <a:r>
              <a:rPr lang="en-US" sz="2800" dirty="0">
                <a:latin typeface="+mn-lt"/>
              </a:rPr>
              <a:t>npm start</a:t>
            </a:r>
          </a:p>
        </p:txBody>
      </p:sp>
      <p:sp>
        <p:nvSpPr>
          <p:cNvPr id="9" name="Title 1">
            <a:extLst>
              <a:ext uri="{FF2B5EF4-FFF2-40B4-BE49-F238E27FC236}">
                <a16:creationId xmlns:a16="http://schemas.microsoft.com/office/drawing/2014/main" id="{42250D19-66B4-2B49-A6BB-D7E89A9426AC}"/>
              </a:ext>
            </a:extLst>
          </p:cNvPr>
          <p:cNvSpPr txBox="1">
            <a:spLocks/>
          </p:cNvSpPr>
          <p:nvPr/>
        </p:nvSpPr>
        <p:spPr>
          <a:xfrm>
            <a:off x="794531" y="80370"/>
            <a:ext cx="7492046"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dirty="0">
                <a:solidFill>
                  <a:srgbClr val="326CE5"/>
                </a:solidFill>
                <a:latin typeface="Arial Rounded MT Bold" panose="020F0704030504030204" pitchFamily="34" charset="77"/>
              </a:rPr>
              <a:t>Getting started</a:t>
            </a:r>
          </a:p>
        </p:txBody>
      </p:sp>
      <p:pic>
        <p:nvPicPr>
          <p:cNvPr id="10" name="Picture 9" descr="Icon&#10;&#10;Description automatically generated">
            <a:extLst>
              <a:ext uri="{FF2B5EF4-FFF2-40B4-BE49-F238E27FC236}">
                <a16:creationId xmlns:a16="http://schemas.microsoft.com/office/drawing/2014/main" id="{BBBA8E9D-74D0-BB45-A76C-35E0FC2F31A4}"/>
              </a:ext>
            </a:extLst>
          </p:cNvPr>
          <p:cNvPicPr>
            <a:picLocks noChangeAspect="1"/>
          </p:cNvPicPr>
          <p:nvPr/>
        </p:nvPicPr>
        <p:blipFill>
          <a:blip r:embed="rId3"/>
          <a:stretch>
            <a:fillRect/>
          </a:stretch>
        </p:blipFill>
        <p:spPr>
          <a:xfrm>
            <a:off x="254575" y="257129"/>
            <a:ext cx="368902" cy="368902"/>
          </a:xfrm>
          <a:prstGeom prst="rect">
            <a:avLst/>
          </a:prstGeom>
        </p:spPr>
      </p:pic>
    </p:spTree>
    <p:extLst>
      <p:ext uri="{BB962C8B-B14F-4D97-AF65-F5344CB8AC3E}">
        <p14:creationId xmlns:p14="http://schemas.microsoft.com/office/powerpoint/2010/main" val="26227875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6384</TotalTime>
  <Words>532</Words>
  <Application>Microsoft Macintosh PowerPoint</Application>
  <PresentationFormat>Widescreen</PresentationFormat>
  <Paragraphs>106</Paragraphs>
  <Slides>21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Arial Rounded MT Bold</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parsed Kubernetes (VpK) architecture</dc:title>
  <dc:creator>Dave Weilert</dc:creator>
  <cp:lastModifiedBy>Dave Weilert</cp:lastModifiedBy>
  <cp:revision>64</cp:revision>
  <dcterms:created xsi:type="dcterms:W3CDTF">2018-07-07T20:39:41Z</dcterms:created>
  <dcterms:modified xsi:type="dcterms:W3CDTF">2020-12-30T21:14:10Z</dcterms:modified>
</cp:coreProperties>
</file>